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handoutMasterIdLst>
    <p:handoutMasterId r:id="rId19"/>
  </p:handoutMasterIdLst>
  <p:sldIdLst>
    <p:sldId id="262" r:id="rId2"/>
    <p:sldId id="259"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96CB"/>
    <a:srgbClr val="5A90CB"/>
    <a:srgbClr val="FEFEFE"/>
    <a:srgbClr val="427BC6"/>
    <a:srgbClr val="6087C1"/>
    <a:srgbClr val="5A93CB"/>
    <a:srgbClr val="5A8ACB"/>
    <a:srgbClr val="5A86CB"/>
    <a:srgbClr val="4276D4"/>
    <a:srgbClr val="4284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42" autoAdjust="0"/>
    <p:restoredTop sz="95262" autoAdjust="0"/>
  </p:normalViewPr>
  <p:slideViewPr>
    <p:cSldViewPr snapToGrid="0">
      <p:cViewPr varScale="1">
        <p:scale>
          <a:sx n="83" d="100"/>
          <a:sy n="83" d="100"/>
        </p:scale>
        <p:origin x="1776"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hmad Abdullah" userId="73fa9a23-2ed8-4313-acd5-1ecfca53378b" providerId="ADAL" clId="{13DCF078-188D-4349-8FA7-F864ACCA636D}"/>
    <pc:docChg chg="modSld">
      <pc:chgData name="Ahmad Abdullah" userId="73fa9a23-2ed8-4313-acd5-1ecfca53378b" providerId="ADAL" clId="{13DCF078-188D-4349-8FA7-F864ACCA636D}" dt="2017-10-03T15:16:57.026" v="2"/>
      <pc:docMkLst>
        <pc:docMk/>
      </pc:docMkLst>
      <pc:sldChg chg="modSp">
        <pc:chgData name="Ahmad Abdullah" userId="73fa9a23-2ed8-4313-acd5-1ecfca53378b" providerId="ADAL" clId="{13DCF078-188D-4349-8FA7-F864ACCA636D}" dt="2017-10-03T15:03:09.483" v="1"/>
        <pc:sldMkLst>
          <pc:docMk/>
          <pc:sldMk cId="437523258" sldId="265"/>
        </pc:sldMkLst>
        <pc:spChg chg="mod">
          <ac:chgData name="Ahmad Abdullah" userId="73fa9a23-2ed8-4313-acd5-1ecfca53378b" providerId="ADAL" clId="{13DCF078-188D-4349-8FA7-F864ACCA636D}" dt="2017-10-03T15:03:09.483" v="1"/>
          <ac:spMkLst>
            <pc:docMk/>
            <pc:sldMk cId="437523258" sldId="265"/>
            <ac:spMk id="4" creationId="{A5213B67-FFAC-4C32-8A99-04A7704C70E1}"/>
          </ac:spMkLst>
        </pc:spChg>
      </pc:sldChg>
      <pc:sldChg chg="modSp">
        <pc:chgData name="Ahmad Abdullah" userId="73fa9a23-2ed8-4313-acd5-1ecfca53378b" providerId="ADAL" clId="{13DCF078-188D-4349-8FA7-F864ACCA636D}" dt="2017-10-03T15:16:57.026" v="2"/>
        <pc:sldMkLst>
          <pc:docMk/>
          <pc:sldMk cId="552392187" sldId="275"/>
        </pc:sldMkLst>
        <pc:spChg chg="mod">
          <ac:chgData name="Ahmad Abdullah" userId="73fa9a23-2ed8-4313-acd5-1ecfca53378b" providerId="ADAL" clId="{13DCF078-188D-4349-8FA7-F864ACCA636D}" dt="2017-10-03T15:16:57.026" v="2"/>
          <ac:spMkLst>
            <pc:docMk/>
            <pc:sldMk cId="552392187" sldId="275"/>
            <ac:spMk id="4" creationId="{A5213B67-FFAC-4C32-8A99-04A7704C70E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VE"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910392-509A-44F8-90CB-20ADC39EE83D}" type="datetimeFigureOut">
              <a:rPr lang="es-VE" smtClean="0"/>
              <a:pPr/>
              <a:t>03/10/2017</a:t>
            </a:fld>
            <a:endParaRPr lang="es-VE"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VE"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136FAB-3773-4C7E-A7EF-CA633C4DC1EF}" type="slidenum">
              <a:rPr lang="es-VE" smtClean="0"/>
              <a:pPr/>
              <a:t>‹#›</a:t>
            </a:fld>
            <a:endParaRPr lang="es-VE" dirty="0"/>
          </a:p>
        </p:txBody>
      </p:sp>
    </p:spTree>
    <p:extLst>
      <p:ext uri="{BB962C8B-B14F-4D97-AF65-F5344CB8AC3E}">
        <p14:creationId xmlns:p14="http://schemas.microsoft.com/office/powerpoint/2010/main" val="42358072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VE"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2398A0-4310-43E2-99D0-C58B197D682E}" type="datetimeFigureOut">
              <a:rPr lang="es-VE" smtClean="0"/>
              <a:pPr/>
              <a:t>03/10/2017</a:t>
            </a:fld>
            <a:endParaRPr lang="es-VE" dirty="0"/>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VE"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VE"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9C1DDC-4A34-49DB-9A4C-FC87932E0459}" type="slidenum">
              <a:rPr lang="es-VE" smtClean="0"/>
              <a:pPr/>
              <a:t>‹#›</a:t>
            </a:fld>
            <a:endParaRPr lang="es-VE" dirty="0"/>
          </a:p>
        </p:txBody>
      </p:sp>
    </p:spTree>
    <p:extLst>
      <p:ext uri="{BB962C8B-B14F-4D97-AF65-F5344CB8AC3E}">
        <p14:creationId xmlns:p14="http://schemas.microsoft.com/office/powerpoint/2010/main" val="20879441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2</a:t>
            </a:fld>
            <a:endParaRPr lang="es-VE" dirty="0"/>
          </a:p>
        </p:txBody>
      </p:sp>
    </p:spTree>
    <p:extLst>
      <p:ext uri="{BB962C8B-B14F-4D97-AF65-F5344CB8AC3E}">
        <p14:creationId xmlns:p14="http://schemas.microsoft.com/office/powerpoint/2010/main" val="1520935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11</a:t>
            </a:fld>
            <a:endParaRPr lang="es-VE" dirty="0"/>
          </a:p>
        </p:txBody>
      </p:sp>
    </p:spTree>
    <p:extLst>
      <p:ext uri="{BB962C8B-B14F-4D97-AF65-F5344CB8AC3E}">
        <p14:creationId xmlns:p14="http://schemas.microsoft.com/office/powerpoint/2010/main" val="1548336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12</a:t>
            </a:fld>
            <a:endParaRPr lang="es-VE" dirty="0"/>
          </a:p>
        </p:txBody>
      </p:sp>
    </p:spTree>
    <p:extLst>
      <p:ext uri="{BB962C8B-B14F-4D97-AF65-F5344CB8AC3E}">
        <p14:creationId xmlns:p14="http://schemas.microsoft.com/office/powerpoint/2010/main" val="3048937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13</a:t>
            </a:fld>
            <a:endParaRPr lang="es-VE" dirty="0"/>
          </a:p>
        </p:txBody>
      </p:sp>
    </p:spTree>
    <p:extLst>
      <p:ext uri="{BB962C8B-B14F-4D97-AF65-F5344CB8AC3E}">
        <p14:creationId xmlns:p14="http://schemas.microsoft.com/office/powerpoint/2010/main" val="4184744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14</a:t>
            </a:fld>
            <a:endParaRPr lang="es-VE" dirty="0"/>
          </a:p>
        </p:txBody>
      </p:sp>
    </p:spTree>
    <p:extLst>
      <p:ext uri="{BB962C8B-B14F-4D97-AF65-F5344CB8AC3E}">
        <p14:creationId xmlns:p14="http://schemas.microsoft.com/office/powerpoint/2010/main" val="238233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15</a:t>
            </a:fld>
            <a:endParaRPr lang="es-VE" dirty="0"/>
          </a:p>
        </p:txBody>
      </p:sp>
    </p:spTree>
    <p:extLst>
      <p:ext uri="{BB962C8B-B14F-4D97-AF65-F5344CB8AC3E}">
        <p14:creationId xmlns:p14="http://schemas.microsoft.com/office/powerpoint/2010/main" val="681845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16</a:t>
            </a:fld>
            <a:endParaRPr lang="es-VE" dirty="0"/>
          </a:p>
        </p:txBody>
      </p:sp>
    </p:spTree>
    <p:extLst>
      <p:ext uri="{BB962C8B-B14F-4D97-AF65-F5344CB8AC3E}">
        <p14:creationId xmlns:p14="http://schemas.microsoft.com/office/powerpoint/2010/main" val="246822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3</a:t>
            </a:fld>
            <a:endParaRPr lang="es-VE" dirty="0"/>
          </a:p>
        </p:txBody>
      </p:sp>
    </p:spTree>
    <p:extLst>
      <p:ext uri="{BB962C8B-B14F-4D97-AF65-F5344CB8AC3E}">
        <p14:creationId xmlns:p14="http://schemas.microsoft.com/office/powerpoint/2010/main" val="3577437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4</a:t>
            </a:fld>
            <a:endParaRPr lang="es-VE" dirty="0"/>
          </a:p>
        </p:txBody>
      </p:sp>
    </p:spTree>
    <p:extLst>
      <p:ext uri="{BB962C8B-B14F-4D97-AF65-F5344CB8AC3E}">
        <p14:creationId xmlns:p14="http://schemas.microsoft.com/office/powerpoint/2010/main" val="433941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5</a:t>
            </a:fld>
            <a:endParaRPr lang="es-VE" dirty="0"/>
          </a:p>
        </p:txBody>
      </p:sp>
    </p:spTree>
    <p:extLst>
      <p:ext uri="{BB962C8B-B14F-4D97-AF65-F5344CB8AC3E}">
        <p14:creationId xmlns:p14="http://schemas.microsoft.com/office/powerpoint/2010/main" val="3492276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6</a:t>
            </a:fld>
            <a:endParaRPr lang="es-VE" dirty="0"/>
          </a:p>
        </p:txBody>
      </p:sp>
    </p:spTree>
    <p:extLst>
      <p:ext uri="{BB962C8B-B14F-4D97-AF65-F5344CB8AC3E}">
        <p14:creationId xmlns:p14="http://schemas.microsoft.com/office/powerpoint/2010/main" val="1514585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7</a:t>
            </a:fld>
            <a:endParaRPr lang="es-VE" dirty="0"/>
          </a:p>
        </p:txBody>
      </p:sp>
    </p:spTree>
    <p:extLst>
      <p:ext uri="{BB962C8B-B14F-4D97-AF65-F5344CB8AC3E}">
        <p14:creationId xmlns:p14="http://schemas.microsoft.com/office/powerpoint/2010/main" val="3707718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8</a:t>
            </a:fld>
            <a:endParaRPr lang="es-VE" dirty="0"/>
          </a:p>
        </p:txBody>
      </p:sp>
    </p:spTree>
    <p:extLst>
      <p:ext uri="{BB962C8B-B14F-4D97-AF65-F5344CB8AC3E}">
        <p14:creationId xmlns:p14="http://schemas.microsoft.com/office/powerpoint/2010/main" val="3498197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9</a:t>
            </a:fld>
            <a:endParaRPr lang="es-VE" dirty="0"/>
          </a:p>
        </p:txBody>
      </p:sp>
    </p:spTree>
    <p:extLst>
      <p:ext uri="{BB962C8B-B14F-4D97-AF65-F5344CB8AC3E}">
        <p14:creationId xmlns:p14="http://schemas.microsoft.com/office/powerpoint/2010/main" val="689748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89C1DDC-4A34-49DB-9A4C-FC87932E0459}" type="slidenum">
              <a:rPr lang="es-VE" smtClean="0"/>
              <a:pPr/>
              <a:t>10</a:t>
            </a:fld>
            <a:endParaRPr lang="es-VE" dirty="0"/>
          </a:p>
        </p:txBody>
      </p:sp>
    </p:spTree>
    <p:extLst>
      <p:ext uri="{BB962C8B-B14F-4D97-AF65-F5344CB8AC3E}">
        <p14:creationId xmlns:p14="http://schemas.microsoft.com/office/powerpoint/2010/main" val="1617420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1D72DE-70FC-477E-835A-F19B042D8769}" type="datetime1">
              <a:rPr lang="es-VE" smtClean="0"/>
              <a:pPr/>
              <a:t>03/10/2017</a:t>
            </a:fld>
            <a:endParaRPr lang="es-VE" dirty="0"/>
          </a:p>
        </p:txBody>
      </p:sp>
      <p:sp>
        <p:nvSpPr>
          <p:cNvPr id="5" name="Footer Placeholder 4"/>
          <p:cNvSpPr>
            <a:spLocks noGrp="1"/>
          </p:cNvSpPr>
          <p:nvPr>
            <p:ph type="ftr" sz="quarter" idx="11"/>
          </p:nvPr>
        </p:nvSpPr>
        <p:spPr/>
        <p:txBody>
          <a:bodyPr/>
          <a:lstStyle/>
          <a:p>
            <a:endParaRPr lang="es-VE" dirty="0"/>
          </a:p>
        </p:txBody>
      </p:sp>
      <p:sp>
        <p:nvSpPr>
          <p:cNvPr id="6" name="Slide Number Placeholder 5"/>
          <p:cNvSpPr>
            <a:spLocks noGrp="1"/>
          </p:cNvSpPr>
          <p:nvPr>
            <p:ph type="sldNum" sz="quarter" idx="12"/>
          </p:nvPr>
        </p:nvSpPr>
        <p:spPr/>
        <p:txBody>
          <a:bodyPr/>
          <a:lstStyle/>
          <a:p>
            <a:fld id="{F3D4D88B-789D-497A-856E-E5C4213CBEC1}" type="slidenum">
              <a:rPr lang="es-VE" smtClean="0"/>
              <a:pPr/>
              <a:t>‹#›</a:t>
            </a:fld>
            <a:endParaRPr lang="es-VE" dirty="0"/>
          </a:p>
        </p:txBody>
      </p:sp>
    </p:spTree>
    <p:extLst>
      <p:ext uri="{BB962C8B-B14F-4D97-AF65-F5344CB8AC3E}">
        <p14:creationId xmlns:p14="http://schemas.microsoft.com/office/powerpoint/2010/main" val="2884950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D7CE41-7685-42BF-B50A-B5431F04584C}" type="datetime1">
              <a:rPr lang="es-VE" smtClean="0"/>
              <a:pPr/>
              <a:t>03/10/2017</a:t>
            </a:fld>
            <a:endParaRPr lang="es-VE" dirty="0"/>
          </a:p>
        </p:txBody>
      </p:sp>
      <p:sp>
        <p:nvSpPr>
          <p:cNvPr id="5" name="Footer Placeholder 4"/>
          <p:cNvSpPr>
            <a:spLocks noGrp="1"/>
          </p:cNvSpPr>
          <p:nvPr>
            <p:ph type="ftr" sz="quarter" idx="11"/>
          </p:nvPr>
        </p:nvSpPr>
        <p:spPr/>
        <p:txBody>
          <a:bodyPr/>
          <a:lstStyle/>
          <a:p>
            <a:endParaRPr lang="es-VE" dirty="0"/>
          </a:p>
        </p:txBody>
      </p:sp>
      <p:sp>
        <p:nvSpPr>
          <p:cNvPr id="6" name="Slide Number Placeholder 5"/>
          <p:cNvSpPr>
            <a:spLocks noGrp="1"/>
          </p:cNvSpPr>
          <p:nvPr>
            <p:ph type="sldNum" sz="quarter" idx="12"/>
          </p:nvPr>
        </p:nvSpPr>
        <p:spPr/>
        <p:txBody>
          <a:bodyPr/>
          <a:lstStyle/>
          <a:p>
            <a:fld id="{F3D4D88B-789D-497A-856E-E5C4213CBEC1}" type="slidenum">
              <a:rPr lang="es-VE" smtClean="0"/>
              <a:pPr/>
              <a:t>‹#›</a:t>
            </a:fld>
            <a:endParaRPr lang="es-VE" dirty="0"/>
          </a:p>
        </p:txBody>
      </p:sp>
    </p:spTree>
    <p:extLst>
      <p:ext uri="{BB962C8B-B14F-4D97-AF65-F5344CB8AC3E}">
        <p14:creationId xmlns:p14="http://schemas.microsoft.com/office/powerpoint/2010/main" val="3441839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EE9275-D454-4CE5-AF23-2CC40F0CCC21}" type="datetime1">
              <a:rPr lang="es-VE" smtClean="0"/>
              <a:pPr/>
              <a:t>03/10/2017</a:t>
            </a:fld>
            <a:endParaRPr lang="es-VE" dirty="0"/>
          </a:p>
        </p:txBody>
      </p:sp>
      <p:sp>
        <p:nvSpPr>
          <p:cNvPr id="5" name="Footer Placeholder 4"/>
          <p:cNvSpPr>
            <a:spLocks noGrp="1"/>
          </p:cNvSpPr>
          <p:nvPr>
            <p:ph type="ftr" sz="quarter" idx="11"/>
          </p:nvPr>
        </p:nvSpPr>
        <p:spPr/>
        <p:txBody>
          <a:bodyPr/>
          <a:lstStyle/>
          <a:p>
            <a:endParaRPr lang="es-VE" dirty="0"/>
          </a:p>
        </p:txBody>
      </p:sp>
      <p:sp>
        <p:nvSpPr>
          <p:cNvPr id="6" name="Slide Number Placeholder 5"/>
          <p:cNvSpPr>
            <a:spLocks noGrp="1"/>
          </p:cNvSpPr>
          <p:nvPr>
            <p:ph type="sldNum" sz="quarter" idx="12"/>
          </p:nvPr>
        </p:nvSpPr>
        <p:spPr/>
        <p:txBody>
          <a:bodyPr/>
          <a:lstStyle/>
          <a:p>
            <a:fld id="{F3D4D88B-789D-497A-856E-E5C4213CBEC1}" type="slidenum">
              <a:rPr lang="es-VE" smtClean="0"/>
              <a:pPr/>
              <a:t>‹#›</a:t>
            </a:fld>
            <a:endParaRPr lang="es-VE" dirty="0"/>
          </a:p>
        </p:txBody>
      </p:sp>
    </p:spTree>
    <p:extLst>
      <p:ext uri="{BB962C8B-B14F-4D97-AF65-F5344CB8AC3E}">
        <p14:creationId xmlns:p14="http://schemas.microsoft.com/office/powerpoint/2010/main" val="1479684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2CA1A3-4C1E-41D3-8245-C6A26971139E}" type="datetime1">
              <a:rPr lang="es-VE" smtClean="0"/>
              <a:pPr/>
              <a:t>03/10/2017</a:t>
            </a:fld>
            <a:endParaRPr lang="es-VE" dirty="0"/>
          </a:p>
        </p:txBody>
      </p:sp>
      <p:sp>
        <p:nvSpPr>
          <p:cNvPr id="5" name="Footer Placeholder 4"/>
          <p:cNvSpPr>
            <a:spLocks noGrp="1"/>
          </p:cNvSpPr>
          <p:nvPr>
            <p:ph type="ftr" sz="quarter" idx="11"/>
          </p:nvPr>
        </p:nvSpPr>
        <p:spPr/>
        <p:txBody>
          <a:bodyPr/>
          <a:lstStyle/>
          <a:p>
            <a:endParaRPr lang="es-VE" dirty="0"/>
          </a:p>
        </p:txBody>
      </p:sp>
      <p:sp>
        <p:nvSpPr>
          <p:cNvPr id="6" name="Slide Number Placeholder 5"/>
          <p:cNvSpPr>
            <a:spLocks noGrp="1"/>
          </p:cNvSpPr>
          <p:nvPr>
            <p:ph type="sldNum" sz="quarter" idx="12"/>
          </p:nvPr>
        </p:nvSpPr>
        <p:spPr/>
        <p:txBody>
          <a:bodyPr/>
          <a:lstStyle/>
          <a:p>
            <a:fld id="{F3D4D88B-789D-497A-856E-E5C4213CBEC1}" type="slidenum">
              <a:rPr lang="es-VE" smtClean="0"/>
              <a:pPr/>
              <a:t>‹#›</a:t>
            </a:fld>
            <a:endParaRPr lang="es-VE" dirty="0"/>
          </a:p>
        </p:txBody>
      </p:sp>
    </p:spTree>
    <p:extLst>
      <p:ext uri="{BB962C8B-B14F-4D97-AF65-F5344CB8AC3E}">
        <p14:creationId xmlns:p14="http://schemas.microsoft.com/office/powerpoint/2010/main" val="3893779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C07D21-873B-4123-A3F0-5A40DFA827B8}" type="datetime1">
              <a:rPr lang="es-VE" smtClean="0"/>
              <a:pPr/>
              <a:t>03/10/2017</a:t>
            </a:fld>
            <a:endParaRPr lang="es-VE" dirty="0"/>
          </a:p>
        </p:txBody>
      </p:sp>
      <p:sp>
        <p:nvSpPr>
          <p:cNvPr id="5" name="Footer Placeholder 4"/>
          <p:cNvSpPr>
            <a:spLocks noGrp="1"/>
          </p:cNvSpPr>
          <p:nvPr>
            <p:ph type="ftr" sz="quarter" idx="11"/>
          </p:nvPr>
        </p:nvSpPr>
        <p:spPr/>
        <p:txBody>
          <a:bodyPr/>
          <a:lstStyle/>
          <a:p>
            <a:endParaRPr lang="es-VE" dirty="0"/>
          </a:p>
        </p:txBody>
      </p:sp>
      <p:sp>
        <p:nvSpPr>
          <p:cNvPr id="6" name="Slide Number Placeholder 5"/>
          <p:cNvSpPr>
            <a:spLocks noGrp="1"/>
          </p:cNvSpPr>
          <p:nvPr>
            <p:ph type="sldNum" sz="quarter" idx="12"/>
          </p:nvPr>
        </p:nvSpPr>
        <p:spPr/>
        <p:txBody>
          <a:bodyPr/>
          <a:lstStyle/>
          <a:p>
            <a:fld id="{F3D4D88B-789D-497A-856E-E5C4213CBEC1}" type="slidenum">
              <a:rPr lang="es-VE" smtClean="0"/>
              <a:pPr/>
              <a:t>‹#›</a:t>
            </a:fld>
            <a:endParaRPr lang="es-VE" dirty="0"/>
          </a:p>
        </p:txBody>
      </p:sp>
    </p:spTree>
    <p:extLst>
      <p:ext uri="{BB962C8B-B14F-4D97-AF65-F5344CB8AC3E}">
        <p14:creationId xmlns:p14="http://schemas.microsoft.com/office/powerpoint/2010/main" val="2699165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A7D042-21D8-45EF-B290-92E2405B0916}" type="datetime1">
              <a:rPr lang="es-VE" smtClean="0"/>
              <a:pPr/>
              <a:t>03/10/2017</a:t>
            </a:fld>
            <a:endParaRPr lang="es-VE" dirty="0"/>
          </a:p>
        </p:txBody>
      </p:sp>
      <p:sp>
        <p:nvSpPr>
          <p:cNvPr id="6" name="Footer Placeholder 5"/>
          <p:cNvSpPr>
            <a:spLocks noGrp="1"/>
          </p:cNvSpPr>
          <p:nvPr>
            <p:ph type="ftr" sz="quarter" idx="11"/>
          </p:nvPr>
        </p:nvSpPr>
        <p:spPr/>
        <p:txBody>
          <a:bodyPr/>
          <a:lstStyle/>
          <a:p>
            <a:endParaRPr lang="es-VE" dirty="0"/>
          </a:p>
        </p:txBody>
      </p:sp>
      <p:sp>
        <p:nvSpPr>
          <p:cNvPr id="7" name="Slide Number Placeholder 6"/>
          <p:cNvSpPr>
            <a:spLocks noGrp="1"/>
          </p:cNvSpPr>
          <p:nvPr>
            <p:ph type="sldNum" sz="quarter" idx="12"/>
          </p:nvPr>
        </p:nvSpPr>
        <p:spPr/>
        <p:txBody>
          <a:bodyPr/>
          <a:lstStyle/>
          <a:p>
            <a:fld id="{F3D4D88B-789D-497A-856E-E5C4213CBEC1}" type="slidenum">
              <a:rPr lang="es-VE" smtClean="0"/>
              <a:pPr/>
              <a:t>‹#›</a:t>
            </a:fld>
            <a:endParaRPr lang="es-VE" dirty="0"/>
          </a:p>
        </p:txBody>
      </p:sp>
    </p:spTree>
    <p:extLst>
      <p:ext uri="{BB962C8B-B14F-4D97-AF65-F5344CB8AC3E}">
        <p14:creationId xmlns:p14="http://schemas.microsoft.com/office/powerpoint/2010/main" val="1635678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BD1C3E-E608-4DED-ADB8-BF258AA919A7}" type="datetime1">
              <a:rPr lang="es-VE" smtClean="0"/>
              <a:pPr/>
              <a:t>03/10/2017</a:t>
            </a:fld>
            <a:endParaRPr lang="es-VE" dirty="0"/>
          </a:p>
        </p:txBody>
      </p:sp>
      <p:sp>
        <p:nvSpPr>
          <p:cNvPr id="8" name="Footer Placeholder 7"/>
          <p:cNvSpPr>
            <a:spLocks noGrp="1"/>
          </p:cNvSpPr>
          <p:nvPr>
            <p:ph type="ftr" sz="quarter" idx="11"/>
          </p:nvPr>
        </p:nvSpPr>
        <p:spPr/>
        <p:txBody>
          <a:bodyPr/>
          <a:lstStyle/>
          <a:p>
            <a:endParaRPr lang="es-VE" dirty="0"/>
          </a:p>
        </p:txBody>
      </p:sp>
      <p:sp>
        <p:nvSpPr>
          <p:cNvPr id="9" name="Slide Number Placeholder 8"/>
          <p:cNvSpPr>
            <a:spLocks noGrp="1"/>
          </p:cNvSpPr>
          <p:nvPr>
            <p:ph type="sldNum" sz="quarter" idx="12"/>
          </p:nvPr>
        </p:nvSpPr>
        <p:spPr/>
        <p:txBody>
          <a:bodyPr/>
          <a:lstStyle/>
          <a:p>
            <a:fld id="{F3D4D88B-789D-497A-856E-E5C4213CBEC1}" type="slidenum">
              <a:rPr lang="es-VE" smtClean="0"/>
              <a:pPr/>
              <a:t>‹#›</a:t>
            </a:fld>
            <a:endParaRPr lang="es-VE" dirty="0"/>
          </a:p>
        </p:txBody>
      </p:sp>
    </p:spTree>
    <p:extLst>
      <p:ext uri="{BB962C8B-B14F-4D97-AF65-F5344CB8AC3E}">
        <p14:creationId xmlns:p14="http://schemas.microsoft.com/office/powerpoint/2010/main" val="3553721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DB9A1A5-B701-43C4-BD26-57577FA54A7A}" type="datetime1">
              <a:rPr lang="es-VE" smtClean="0"/>
              <a:pPr/>
              <a:t>03/10/2017</a:t>
            </a:fld>
            <a:endParaRPr lang="es-VE" dirty="0"/>
          </a:p>
        </p:txBody>
      </p:sp>
      <p:sp>
        <p:nvSpPr>
          <p:cNvPr id="4" name="Footer Placeholder 3"/>
          <p:cNvSpPr>
            <a:spLocks noGrp="1"/>
          </p:cNvSpPr>
          <p:nvPr>
            <p:ph type="ftr" sz="quarter" idx="11"/>
          </p:nvPr>
        </p:nvSpPr>
        <p:spPr/>
        <p:txBody>
          <a:bodyPr/>
          <a:lstStyle/>
          <a:p>
            <a:endParaRPr lang="es-VE" dirty="0"/>
          </a:p>
        </p:txBody>
      </p:sp>
      <p:sp>
        <p:nvSpPr>
          <p:cNvPr id="5" name="Slide Number Placeholder 4"/>
          <p:cNvSpPr>
            <a:spLocks noGrp="1"/>
          </p:cNvSpPr>
          <p:nvPr>
            <p:ph type="sldNum" sz="quarter" idx="12"/>
          </p:nvPr>
        </p:nvSpPr>
        <p:spPr/>
        <p:txBody>
          <a:bodyPr/>
          <a:lstStyle/>
          <a:p>
            <a:fld id="{F3D4D88B-789D-497A-856E-E5C4213CBEC1}" type="slidenum">
              <a:rPr lang="es-VE" smtClean="0"/>
              <a:pPr/>
              <a:t>‹#›</a:t>
            </a:fld>
            <a:endParaRPr lang="es-VE" dirty="0"/>
          </a:p>
        </p:txBody>
      </p:sp>
    </p:spTree>
    <p:extLst>
      <p:ext uri="{BB962C8B-B14F-4D97-AF65-F5344CB8AC3E}">
        <p14:creationId xmlns:p14="http://schemas.microsoft.com/office/powerpoint/2010/main" val="165358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5D1536-0079-4498-A445-30B453AB4F2E}" type="datetime1">
              <a:rPr lang="es-VE" smtClean="0"/>
              <a:pPr/>
              <a:t>03/10/2017</a:t>
            </a:fld>
            <a:endParaRPr lang="es-VE" dirty="0"/>
          </a:p>
        </p:txBody>
      </p:sp>
      <p:sp>
        <p:nvSpPr>
          <p:cNvPr id="3" name="Footer Placeholder 2"/>
          <p:cNvSpPr>
            <a:spLocks noGrp="1"/>
          </p:cNvSpPr>
          <p:nvPr>
            <p:ph type="ftr" sz="quarter" idx="11"/>
          </p:nvPr>
        </p:nvSpPr>
        <p:spPr/>
        <p:txBody>
          <a:bodyPr/>
          <a:lstStyle/>
          <a:p>
            <a:endParaRPr lang="es-VE" dirty="0"/>
          </a:p>
        </p:txBody>
      </p:sp>
      <p:sp>
        <p:nvSpPr>
          <p:cNvPr id="4" name="Slide Number Placeholder 3"/>
          <p:cNvSpPr>
            <a:spLocks noGrp="1"/>
          </p:cNvSpPr>
          <p:nvPr>
            <p:ph type="sldNum" sz="quarter" idx="12"/>
          </p:nvPr>
        </p:nvSpPr>
        <p:spPr/>
        <p:txBody>
          <a:bodyPr/>
          <a:lstStyle/>
          <a:p>
            <a:fld id="{F3D4D88B-789D-497A-856E-E5C4213CBEC1}" type="slidenum">
              <a:rPr lang="es-VE" smtClean="0"/>
              <a:pPr/>
              <a:t>‹#›</a:t>
            </a:fld>
            <a:endParaRPr lang="es-VE" dirty="0"/>
          </a:p>
        </p:txBody>
      </p:sp>
    </p:spTree>
    <p:extLst>
      <p:ext uri="{BB962C8B-B14F-4D97-AF65-F5344CB8AC3E}">
        <p14:creationId xmlns:p14="http://schemas.microsoft.com/office/powerpoint/2010/main" val="694702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DB3A40-B57D-4B0E-8B3F-4D91E2ADC19D}" type="datetime1">
              <a:rPr lang="es-VE" smtClean="0"/>
              <a:pPr/>
              <a:t>03/10/2017</a:t>
            </a:fld>
            <a:endParaRPr lang="es-VE" dirty="0"/>
          </a:p>
        </p:txBody>
      </p:sp>
      <p:sp>
        <p:nvSpPr>
          <p:cNvPr id="6" name="Footer Placeholder 5"/>
          <p:cNvSpPr>
            <a:spLocks noGrp="1"/>
          </p:cNvSpPr>
          <p:nvPr>
            <p:ph type="ftr" sz="quarter" idx="11"/>
          </p:nvPr>
        </p:nvSpPr>
        <p:spPr/>
        <p:txBody>
          <a:bodyPr/>
          <a:lstStyle/>
          <a:p>
            <a:endParaRPr lang="es-VE" dirty="0"/>
          </a:p>
        </p:txBody>
      </p:sp>
      <p:sp>
        <p:nvSpPr>
          <p:cNvPr id="7" name="Slide Number Placeholder 6"/>
          <p:cNvSpPr>
            <a:spLocks noGrp="1"/>
          </p:cNvSpPr>
          <p:nvPr>
            <p:ph type="sldNum" sz="quarter" idx="12"/>
          </p:nvPr>
        </p:nvSpPr>
        <p:spPr/>
        <p:txBody>
          <a:bodyPr/>
          <a:lstStyle/>
          <a:p>
            <a:fld id="{F3D4D88B-789D-497A-856E-E5C4213CBEC1}" type="slidenum">
              <a:rPr lang="es-VE" smtClean="0"/>
              <a:pPr/>
              <a:t>‹#›</a:t>
            </a:fld>
            <a:endParaRPr lang="es-VE" dirty="0"/>
          </a:p>
        </p:txBody>
      </p:sp>
    </p:spTree>
    <p:extLst>
      <p:ext uri="{BB962C8B-B14F-4D97-AF65-F5344CB8AC3E}">
        <p14:creationId xmlns:p14="http://schemas.microsoft.com/office/powerpoint/2010/main" val="244897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552B62B-F16C-458D-8C8F-B6D8230EB00A}" type="datetime1">
              <a:rPr lang="es-VE" smtClean="0"/>
              <a:pPr/>
              <a:t>03/10/2017</a:t>
            </a:fld>
            <a:endParaRPr lang="es-VE" dirty="0"/>
          </a:p>
        </p:txBody>
      </p:sp>
      <p:sp>
        <p:nvSpPr>
          <p:cNvPr id="6" name="Footer Placeholder 5"/>
          <p:cNvSpPr>
            <a:spLocks noGrp="1"/>
          </p:cNvSpPr>
          <p:nvPr>
            <p:ph type="ftr" sz="quarter" idx="11"/>
          </p:nvPr>
        </p:nvSpPr>
        <p:spPr/>
        <p:txBody>
          <a:bodyPr/>
          <a:lstStyle/>
          <a:p>
            <a:endParaRPr lang="es-VE" dirty="0"/>
          </a:p>
        </p:txBody>
      </p:sp>
      <p:sp>
        <p:nvSpPr>
          <p:cNvPr id="7" name="Slide Number Placeholder 6"/>
          <p:cNvSpPr>
            <a:spLocks noGrp="1"/>
          </p:cNvSpPr>
          <p:nvPr>
            <p:ph type="sldNum" sz="quarter" idx="12"/>
          </p:nvPr>
        </p:nvSpPr>
        <p:spPr/>
        <p:txBody>
          <a:bodyPr/>
          <a:lstStyle/>
          <a:p>
            <a:fld id="{F3D4D88B-789D-497A-856E-E5C4213CBEC1}" type="slidenum">
              <a:rPr lang="es-VE" smtClean="0"/>
              <a:pPr/>
              <a:t>‹#›</a:t>
            </a:fld>
            <a:endParaRPr lang="es-VE" dirty="0"/>
          </a:p>
        </p:txBody>
      </p:sp>
    </p:spTree>
    <p:extLst>
      <p:ext uri="{BB962C8B-B14F-4D97-AF65-F5344CB8AC3E}">
        <p14:creationId xmlns:p14="http://schemas.microsoft.com/office/powerpoint/2010/main" val="2036330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5349F5-397E-4C67-8B56-9959E91939A4}" type="datetime1">
              <a:rPr lang="es-VE" smtClean="0"/>
              <a:pPr/>
              <a:t>03/10/2017</a:t>
            </a:fld>
            <a:endParaRPr lang="es-VE"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VE"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4D88B-789D-497A-856E-E5C4213CBEC1}" type="slidenum">
              <a:rPr lang="es-VE" smtClean="0"/>
              <a:pPr/>
              <a:t>‹#›</a:t>
            </a:fld>
            <a:endParaRPr lang="es-VE" dirty="0"/>
          </a:p>
        </p:txBody>
      </p:sp>
    </p:spTree>
    <p:extLst>
      <p:ext uri="{BB962C8B-B14F-4D97-AF65-F5344CB8AC3E}">
        <p14:creationId xmlns:p14="http://schemas.microsoft.com/office/powerpoint/2010/main" val="23064277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png"/><Relationship Id="rId7"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t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3D4D88B-789D-497A-856E-E5C4213CBEC1}" type="slidenum">
              <a:rPr lang="es-VE" smtClean="0"/>
              <a:pPr/>
              <a:t>1</a:t>
            </a:fld>
            <a:endParaRPr lang="es-VE" dirty="0"/>
          </a:p>
        </p:txBody>
      </p:sp>
      <p:pic>
        <p:nvPicPr>
          <p:cNvPr id="8" name="Imagen 7"/>
          <p:cNvPicPr>
            <a:picLocks noChangeAspect="1"/>
          </p:cNvPicPr>
          <p:nvPr/>
        </p:nvPicPr>
        <p:blipFill>
          <a:blip r:embed="rId2" cstate="print"/>
          <a:stretch>
            <a:fillRect/>
          </a:stretch>
        </p:blipFill>
        <p:spPr>
          <a:xfrm>
            <a:off x="-10400" y="-2865"/>
            <a:ext cx="4562388" cy="3044556"/>
          </a:xfrm>
          <a:prstGeom prst="rect">
            <a:avLst/>
          </a:prstGeom>
        </p:spPr>
      </p:pic>
      <p:pic>
        <p:nvPicPr>
          <p:cNvPr id="17" name="Imagen 16"/>
          <p:cNvPicPr>
            <a:picLocks noChangeAspect="1"/>
          </p:cNvPicPr>
          <p:nvPr/>
        </p:nvPicPr>
        <p:blipFill>
          <a:blip r:embed="rId3" cstate="print"/>
          <a:stretch>
            <a:fillRect/>
          </a:stretch>
        </p:blipFill>
        <p:spPr>
          <a:xfrm rot="10800000">
            <a:off x="4228971" y="3441597"/>
            <a:ext cx="4915029" cy="3279879"/>
          </a:xfrm>
          <a:prstGeom prst="rect">
            <a:avLst/>
          </a:prstGeom>
        </p:spPr>
      </p:pic>
      <p:sp>
        <p:nvSpPr>
          <p:cNvPr id="18" name="Rectángulo 4"/>
          <p:cNvSpPr/>
          <p:nvPr/>
        </p:nvSpPr>
        <p:spPr>
          <a:xfrm>
            <a:off x="2881829" y="1883101"/>
            <a:ext cx="6262172" cy="3526697"/>
          </a:xfrm>
          <a:prstGeom prst="rect">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9122" r="2957"/>
          <a:stretch/>
        </p:blipFill>
        <p:spPr>
          <a:xfrm>
            <a:off x="-25676" y="1883100"/>
            <a:ext cx="3959265" cy="3537476"/>
          </a:xfrm>
          <a:prstGeom prst="snip1Rect">
            <a:avLst>
              <a:gd name="adj" fmla="val 44215"/>
            </a:avLst>
          </a:prstGeom>
        </p:spPr>
      </p:pic>
      <p:sp>
        <p:nvSpPr>
          <p:cNvPr id="13" name="Rectangle 8"/>
          <p:cNvSpPr/>
          <p:nvPr/>
        </p:nvSpPr>
        <p:spPr>
          <a:xfrm rot="19690373">
            <a:off x="4021928" y="1470153"/>
            <a:ext cx="163773" cy="4370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pic>
        <p:nvPicPr>
          <p:cNvPr id="22" name="21 Imagen" descr="prueba_2.png"/>
          <p:cNvPicPr>
            <a:picLocks noChangeAspect="1"/>
          </p:cNvPicPr>
          <p:nvPr/>
        </p:nvPicPr>
        <p:blipFill>
          <a:blip r:embed="rId5" cstate="print"/>
          <a:stretch>
            <a:fillRect/>
          </a:stretch>
        </p:blipFill>
        <p:spPr>
          <a:xfrm>
            <a:off x="-60269" y="371439"/>
            <a:ext cx="5260756" cy="5049138"/>
          </a:xfrm>
          <a:prstGeom prst="rect">
            <a:avLst/>
          </a:prstGeom>
        </p:spPr>
      </p:pic>
      <p:sp>
        <p:nvSpPr>
          <p:cNvPr id="23" name="22 Rectángulo"/>
          <p:cNvSpPr/>
          <p:nvPr/>
        </p:nvSpPr>
        <p:spPr>
          <a:xfrm>
            <a:off x="0" y="5409799"/>
            <a:ext cx="5279664" cy="59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TextBox 9"/>
          <p:cNvSpPr txBox="1"/>
          <p:nvPr/>
        </p:nvSpPr>
        <p:spPr>
          <a:xfrm>
            <a:off x="3411415" y="2101296"/>
            <a:ext cx="5331448" cy="2554545"/>
          </a:xfrm>
          <a:prstGeom prst="rect">
            <a:avLst/>
          </a:prstGeom>
          <a:noFill/>
        </p:spPr>
        <p:txBody>
          <a:bodyPr wrap="square" rtlCol="0">
            <a:spAutoFit/>
          </a:bodyPr>
          <a:lstStyle/>
          <a:p>
            <a:pPr algn="r"/>
            <a:r>
              <a:rPr lang="en-US" sz="3200" spc="600" dirty="0">
                <a:solidFill>
                  <a:schemeClr val="bg1"/>
                </a:solidFill>
                <a:latin typeface="Century Gothic" panose="020B0502020202020204" pitchFamily="34" charset="0"/>
              </a:rPr>
              <a:t>Building Wind Farms Next to Series Capacitor Banks: Lessons Learned </a:t>
            </a:r>
          </a:p>
        </p:txBody>
      </p:sp>
      <p:sp>
        <p:nvSpPr>
          <p:cNvPr id="7" name="Rectángulo 6"/>
          <p:cNvSpPr/>
          <p:nvPr/>
        </p:nvSpPr>
        <p:spPr>
          <a:xfrm>
            <a:off x="0" y="6721476"/>
            <a:ext cx="9144000" cy="136524"/>
          </a:xfrm>
          <a:prstGeom prst="rect">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pic>
        <p:nvPicPr>
          <p:cNvPr id="25" name="26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33589" y="0"/>
            <a:ext cx="4944720" cy="1854270"/>
          </a:xfrm>
          <a:prstGeom prst="rect">
            <a:avLst/>
          </a:prstGeom>
        </p:spPr>
      </p:pic>
      <p:sp>
        <p:nvSpPr>
          <p:cNvPr id="14" name="Subtitle 2">
            <a:extLst>
              <a:ext uri="{FF2B5EF4-FFF2-40B4-BE49-F238E27FC236}">
                <a16:creationId xmlns:a16="http://schemas.microsoft.com/office/drawing/2014/main" id="{69F72F52-589E-4E8A-8FDB-C543B36F5B80}"/>
              </a:ext>
            </a:extLst>
          </p:cNvPr>
          <p:cNvSpPr>
            <a:spLocks noGrp="1"/>
          </p:cNvSpPr>
          <p:nvPr>
            <p:ph type="subTitle" idx="1"/>
          </p:nvPr>
        </p:nvSpPr>
        <p:spPr>
          <a:xfrm>
            <a:off x="0" y="5711032"/>
            <a:ext cx="9144000" cy="1655762"/>
          </a:xfrm>
        </p:spPr>
        <p:txBody>
          <a:bodyPr/>
          <a:lstStyle/>
          <a:p>
            <a:r>
              <a:rPr lang="en-US" dirty="0"/>
              <a:t>Ahmad Abdullah, Billy Yancey and Mahdi Kefayati</a:t>
            </a:r>
          </a:p>
        </p:txBody>
      </p:sp>
    </p:spTree>
    <p:extLst>
      <p:ext uri="{BB962C8B-B14F-4D97-AF65-F5344CB8AC3E}">
        <p14:creationId xmlns:p14="http://schemas.microsoft.com/office/powerpoint/2010/main" val="2976836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10</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2" name="TextBox 21"/>
          <p:cNvSpPr txBox="1"/>
          <p:nvPr/>
        </p:nvSpPr>
        <p:spPr>
          <a:xfrm>
            <a:off x="1717247" y="557026"/>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Project side frequency scan </a:t>
            </a:r>
          </a:p>
        </p:txBody>
      </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Content Placeholder 5">
            <a:extLst>
              <a:ext uri="{FF2B5EF4-FFF2-40B4-BE49-F238E27FC236}">
                <a16:creationId xmlns:a16="http://schemas.microsoft.com/office/drawing/2014/main" id="{95E954A8-D365-42B0-90F9-6C9A9A8A8E9F}"/>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660438" y="1601690"/>
            <a:ext cx="4331017" cy="2302566"/>
          </a:xfrm>
        </p:spPr>
      </p:pic>
      <p:pic>
        <p:nvPicPr>
          <p:cNvPr id="26" name="Picture 25">
            <a:extLst>
              <a:ext uri="{FF2B5EF4-FFF2-40B4-BE49-F238E27FC236}">
                <a16:creationId xmlns:a16="http://schemas.microsoft.com/office/drawing/2014/main" id="{2248726F-0E12-45A7-A6D4-3EC68EDBFC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4693" y="1593853"/>
            <a:ext cx="4343200" cy="2302566"/>
          </a:xfrm>
          <a:prstGeom prst="rect">
            <a:avLst/>
          </a:prstGeom>
        </p:spPr>
      </p:pic>
      <p:sp>
        <p:nvSpPr>
          <p:cNvPr id="27" name="TextBox 26">
            <a:extLst>
              <a:ext uri="{FF2B5EF4-FFF2-40B4-BE49-F238E27FC236}">
                <a16:creationId xmlns:a16="http://schemas.microsoft.com/office/drawing/2014/main" id="{F5DB0DC5-0573-481F-B116-FCB707696BFF}"/>
              </a:ext>
            </a:extLst>
          </p:cNvPr>
          <p:cNvSpPr txBox="1"/>
          <p:nvPr/>
        </p:nvSpPr>
        <p:spPr>
          <a:xfrm>
            <a:off x="808678" y="4052255"/>
            <a:ext cx="3407936" cy="646331"/>
          </a:xfrm>
          <a:prstGeom prst="rect">
            <a:avLst/>
          </a:prstGeom>
          <a:noFill/>
        </p:spPr>
        <p:txBody>
          <a:bodyPr wrap="square" rtlCol="0">
            <a:spAutoFit/>
          </a:bodyPr>
          <a:lstStyle/>
          <a:p>
            <a:pPr algn="ctr"/>
            <a:r>
              <a:rPr lang="en-US" dirty="0"/>
              <a:t>100% output with series compensation OFF</a:t>
            </a:r>
          </a:p>
        </p:txBody>
      </p:sp>
      <p:sp>
        <p:nvSpPr>
          <p:cNvPr id="34" name="TextBox 33">
            <a:extLst>
              <a:ext uri="{FF2B5EF4-FFF2-40B4-BE49-F238E27FC236}">
                <a16:creationId xmlns:a16="http://schemas.microsoft.com/office/drawing/2014/main" id="{DC642870-4B90-41F7-86E0-5052D1061192}"/>
              </a:ext>
            </a:extLst>
          </p:cNvPr>
          <p:cNvSpPr txBox="1"/>
          <p:nvPr/>
        </p:nvSpPr>
        <p:spPr>
          <a:xfrm>
            <a:off x="5384049" y="4043959"/>
            <a:ext cx="3357964" cy="646331"/>
          </a:xfrm>
          <a:prstGeom prst="rect">
            <a:avLst/>
          </a:prstGeom>
          <a:noFill/>
        </p:spPr>
        <p:txBody>
          <a:bodyPr wrap="square" rtlCol="0">
            <a:spAutoFit/>
          </a:bodyPr>
          <a:lstStyle/>
          <a:p>
            <a:pPr algn="ctr"/>
            <a:r>
              <a:rPr lang="en-US" dirty="0"/>
              <a:t>100% output with series compensation ON</a:t>
            </a:r>
          </a:p>
        </p:txBody>
      </p:sp>
    </p:spTree>
    <p:extLst>
      <p:ext uri="{BB962C8B-B14F-4D97-AF65-F5344CB8AC3E}">
        <p14:creationId xmlns:p14="http://schemas.microsoft.com/office/powerpoint/2010/main" val="198870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11</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2" name="TextBox 21"/>
          <p:cNvSpPr txBox="1"/>
          <p:nvPr/>
        </p:nvSpPr>
        <p:spPr>
          <a:xfrm>
            <a:off x="1717247" y="557026"/>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Combined Frequency Scan </a:t>
            </a:r>
          </a:p>
        </p:txBody>
      </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Content Placeholder 11">
            <a:extLst>
              <a:ext uri="{FF2B5EF4-FFF2-40B4-BE49-F238E27FC236}">
                <a16:creationId xmlns:a16="http://schemas.microsoft.com/office/drawing/2014/main" id="{327B4245-C85F-45F1-9EBB-A2802F83E8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296" y="1689863"/>
            <a:ext cx="4313648" cy="3246297"/>
          </a:xfrm>
          <a:prstGeom prst="rect">
            <a:avLst/>
          </a:prstGeom>
        </p:spPr>
      </p:pic>
      <p:pic>
        <p:nvPicPr>
          <p:cNvPr id="26" name="Picture 25">
            <a:extLst>
              <a:ext uri="{FF2B5EF4-FFF2-40B4-BE49-F238E27FC236}">
                <a16:creationId xmlns:a16="http://schemas.microsoft.com/office/drawing/2014/main" id="{560481E7-E0AC-424F-B190-C0B86D8C35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0962" y="1737224"/>
            <a:ext cx="4368850" cy="3265435"/>
          </a:xfrm>
          <a:prstGeom prst="rect">
            <a:avLst/>
          </a:prstGeom>
        </p:spPr>
      </p:pic>
      <p:sp>
        <p:nvSpPr>
          <p:cNvPr id="27" name="TextBox 26">
            <a:extLst>
              <a:ext uri="{FF2B5EF4-FFF2-40B4-BE49-F238E27FC236}">
                <a16:creationId xmlns:a16="http://schemas.microsoft.com/office/drawing/2014/main" id="{D00A064B-193B-41A4-BAF0-4F37F4833EB5}"/>
              </a:ext>
            </a:extLst>
          </p:cNvPr>
          <p:cNvSpPr txBox="1"/>
          <p:nvPr/>
        </p:nvSpPr>
        <p:spPr>
          <a:xfrm>
            <a:off x="1616927" y="5002659"/>
            <a:ext cx="1471961" cy="369332"/>
          </a:xfrm>
          <a:prstGeom prst="rect">
            <a:avLst/>
          </a:prstGeom>
          <a:noFill/>
        </p:spPr>
        <p:txBody>
          <a:bodyPr wrap="square" rtlCol="0">
            <a:spAutoFit/>
          </a:bodyPr>
          <a:lstStyle/>
          <a:p>
            <a:r>
              <a:rPr lang="en-US" dirty="0"/>
              <a:t>10% output</a:t>
            </a:r>
          </a:p>
        </p:txBody>
      </p:sp>
      <p:sp>
        <p:nvSpPr>
          <p:cNvPr id="34" name="TextBox 33">
            <a:extLst>
              <a:ext uri="{FF2B5EF4-FFF2-40B4-BE49-F238E27FC236}">
                <a16:creationId xmlns:a16="http://schemas.microsoft.com/office/drawing/2014/main" id="{AFD4A776-C9FA-4582-B06C-FD1AE6E4C896}"/>
              </a:ext>
            </a:extLst>
          </p:cNvPr>
          <p:cNvSpPr txBox="1"/>
          <p:nvPr/>
        </p:nvSpPr>
        <p:spPr>
          <a:xfrm>
            <a:off x="6037461" y="5081537"/>
            <a:ext cx="1684137" cy="369332"/>
          </a:xfrm>
          <a:prstGeom prst="rect">
            <a:avLst/>
          </a:prstGeom>
          <a:noFill/>
        </p:spPr>
        <p:txBody>
          <a:bodyPr wrap="square" rtlCol="0">
            <a:spAutoFit/>
          </a:bodyPr>
          <a:lstStyle/>
          <a:p>
            <a:r>
              <a:rPr lang="en-US" dirty="0"/>
              <a:t>100% output</a:t>
            </a:r>
          </a:p>
        </p:txBody>
      </p:sp>
    </p:spTree>
    <p:extLst>
      <p:ext uri="{BB962C8B-B14F-4D97-AF65-F5344CB8AC3E}">
        <p14:creationId xmlns:p14="http://schemas.microsoft.com/office/powerpoint/2010/main" val="1237246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12</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2" name="TextBox 21"/>
          <p:cNvSpPr txBox="1"/>
          <p:nvPr/>
        </p:nvSpPr>
        <p:spPr>
          <a:xfrm>
            <a:off x="1717247" y="557026"/>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Detailed EMT Analysis </a:t>
            </a:r>
          </a:p>
        </p:txBody>
      </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Picture 23">
            <a:extLst>
              <a:ext uri="{FF2B5EF4-FFF2-40B4-BE49-F238E27FC236}">
                <a16:creationId xmlns:a16="http://schemas.microsoft.com/office/drawing/2014/main" id="{21F2543F-68AA-44B0-AEEF-14A37A8487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6809" y="1567284"/>
            <a:ext cx="4333346" cy="3228648"/>
          </a:xfrm>
          <a:prstGeom prst="rect">
            <a:avLst/>
          </a:prstGeom>
        </p:spPr>
      </p:pic>
      <p:sp>
        <p:nvSpPr>
          <p:cNvPr id="4" name="Content Placeholder 3">
            <a:extLst>
              <a:ext uri="{FF2B5EF4-FFF2-40B4-BE49-F238E27FC236}">
                <a16:creationId xmlns:a16="http://schemas.microsoft.com/office/drawing/2014/main" id="{A5213B67-FFAC-4C32-8A99-04A7704C70E1}"/>
              </a:ext>
            </a:extLst>
          </p:cNvPr>
          <p:cNvSpPr>
            <a:spLocks noGrp="1"/>
          </p:cNvSpPr>
          <p:nvPr>
            <p:ph idx="1"/>
          </p:nvPr>
        </p:nvSpPr>
        <p:spPr>
          <a:xfrm>
            <a:off x="628651" y="1464668"/>
            <a:ext cx="4121770" cy="4351338"/>
          </a:xfrm>
        </p:spPr>
        <p:txBody>
          <a:bodyPr>
            <a:normAutofit lnSpcReduction="10000"/>
          </a:bodyPr>
          <a:lstStyle/>
          <a:p>
            <a:r>
              <a:rPr lang="en-US" dirty="0"/>
              <a:t>Three phase fault on transmission line A-B</a:t>
            </a:r>
          </a:p>
          <a:p>
            <a:r>
              <a:rPr lang="en-US" dirty="0"/>
              <a:t>Fault is cleared within 5 cycles </a:t>
            </a:r>
          </a:p>
          <a:p>
            <a:r>
              <a:rPr lang="en-US" dirty="0"/>
              <a:t>Monitored at POI:</a:t>
            </a:r>
          </a:p>
          <a:p>
            <a:pPr lvl="1"/>
            <a:r>
              <a:rPr lang="en-US" dirty="0"/>
              <a:t>Active and reactive power</a:t>
            </a:r>
          </a:p>
          <a:p>
            <a:pPr lvl="1"/>
            <a:r>
              <a:rPr lang="en-US" dirty="0"/>
              <a:t>Voltage and frequency </a:t>
            </a:r>
          </a:p>
          <a:p>
            <a:r>
              <a:rPr lang="en-US" dirty="0"/>
              <a:t>The objective is to observe whether the project remains stable after fault clearing </a:t>
            </a:r>
          </a:p>
        </p:txBody>
      </p:sp>
    </p:spTree>
    <p:extLst>
      <p:ext uri="{BB962C8B-B14F-4D97-AF65-F5344CB8AC3E}">
        <p14:creationId xmlns:p14="http://schemas.microsoft.com/office/powerpoint/2010/main" val="3833949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 name="Content Placeholder 3">
            <a:extLst>
              <a:ext uri="{FF2B5EF4-FFF2-40B4-BE49-F238E27FC236}">
                <a16:creationId xmlns:a16="http://schemas.microsoft.com/office/drawing/2014/main" id="{A5213B67-FFAC-4C32-8A99-04A7704C70E1}"/>
              </a:ext>
            </a:extLst>
          </p:cNvPr>
          <p:cNvSpPr>
            <a:spLocks noGrp="1"/>
          </p:cNvSpPr>
          <p:nvPr>
            <p:ph idx="1"/>
          </p:nvPr>
        </p:nvSpPr>
        <p:spPr>
          <a:xfrm>
            <a:off x="628650" y="1464668"/>
            <a:ext cx="7886700" cy="843634"/>
          </a:xfrm>
        </p:spPr>
        <p:txBody>
          <a:bodyPr>
            <a:normAutofit lnSpcReduction="10000"/>
          </a:bodyPr>
          <a:lstStyle/>
          <a:p>
            <a:r>
              <a:rPr lang="en-US" sz="2400" dirty="0"/>
              <a:t>Turbines will trip after fault clearing</a:t>
            </a:r>
          </a:p>
          <a:p>
            <a:r>
              <a:rPr lang="en-US" sz="2400" dirty="0"/>
              <a:t>Turbines absorbing enormous reactive power   </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13</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2" name="TextBox 21"/>
          <p:cNvSpPr txBox="1"/>
          <p:nvPr/>
        </p:nvSpPr>
        <p:spPr>
          <a:xfrm>
            <a:off x="1411495" y="389508"/>
            <a:ext cx="6379566"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Detailed EMT analysis - Results</a:t>
            </a:r>
          </a:p>
        </p:txBody>
      </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Picture 23">
            <a:extLst>
              <a:ext uri="{FF2B5EF4-FFF2-40B4-BE49-F238E27FC236}">
                <a16:creationId xmlns:a16="http://schemas.microsoft.com/office/drawing/2014/main" id="{58C997AC-8CE1-4B2C-82C4-20ACB6F6C8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2398207"/>
            <a:ext cx="4342824" cy="3022456"/>
          </a:xfrm>
          <a:prstGeom prst="rect">
            <a:avLst/>
          </a:prstGeom>
        </p:spPr>
      </p:pic>
      <p:pic>
        <p:nvPicPr>
          <p:cNvPr id="26" name="Picture 25">
            <a:extLst>
              <a:ext uri="{FF2B5EF4-FFF2-40B4-BE49-F238E27FC236}">
                <a16:creationId xmlns:a16="http://schemas.microsoft.com/office/drawing/2014/main" id="{DFC7FAD7-91BD-49AC-A032-B18F8911F9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46809" y="2388974"/>
            <a:ext cx="4311536" cy="3003683"/>
          </a:xfrm>
          <a:prstGeom prst="rect">
            <a:avLst/>
          </a:prstGeom>
        </p:spPr>
      </p:pic>
      <p:sp>
        <p:nvSpPr>
          <p:cNvPr id="27" name="TextBox 26">
            <a:extLst>
              <a:ext uri="{FF2B5EF4-FFF2-40B4-BE49-F238E27FC236}">
                <a16:creationId xmlns:a16="http://schemas.microsoft.com/office/drawing/2014/main" id="{DDFE71F1-2B6C-46C9-8BBE-1565530F029B}"/>
              </a:ext>
            </a:extLst>
          </p:cNvPr>
          <p:cNvSpPr txBox="1"/>
          <p:nvPr/>
        </p:nvSpPr>
        <p:spPr>
          <a:xfrm>
            <a:off x="1366454" y="5492577"/>
            <a:ext cx="1822795" cy="369332"/>
          </a:xfrm>
          <a:prstGeom prst="rect">
            <a:avLst/>
          </a:prstGeom>
          <a:noFill/>
        </p:spPr>
        <p:txBody>
          <a:bodyPr wrap="square" rtlCol="0">
            <a:spAutoFit/>
          </a:bodyPr>
          <a:lstStyle/>
          <a:p>
            <a:r>
              <a:rPr lang="en-US" dirty="0"/>
              <a:t>Reactive Power</a:t>
            </a:r>
          </a:p>
        </p:txBody>
      </p:sp>
      <p:sp>
        <p:nvSpPr>
          <p:cNvPr id="34" name="TextBox 33">
            <a:extLst>
              <a:ext uri="{FF2B5EF4-FFF2-40B4-BE49-F238E27FC236}">
                <a16:creationId xmlns:a16="http://schemas.microsoft.com/office/drawing/2014/main" id="{303C2278-10F7-49C4-8B8C-58AEABC74C87}"/>
              </a:ext>
            </a:extLst>
          </p:cNvPr>
          <p:cNvSpPr txBox="1"/>
          <p:nvPr/>
        </p:nvSpPr>
        <p:spPr>
          <a:xfrm>
            <a:off x="6188779" y="5467910"/>
            <a:ext cx="1537775" cy="369332"/>
          </a:xfrm>
          <a:prstGeom prst="rect">
            <a:avLst/>
          </a:prstGeom>
          <a:noFill/>
        </p:spPr>
        <p:txBody>
          <a:bodyPr wrap="square" rtlCol="0">
            <a:spAutoFit/>
          </a:bodyPr>
          <a:lstStyle/>
          <a:p>
            <a:r>
              <a:rPr lang="en-US" dirty="0"/>
              <a:t>POI Voltage</a:t>
            </a:r>
          </a:p>
        </p:txBody>
      </p:sp>
    </p:spTree>
    <p:extLst>
      <p:ext uri="{BB962C8B-B14F-4D97-AF65-F5344CB8AC3E}">
        <p14:creationId xmlns:p14="http://schemas.microsoft.com/office/powerpoint/2010/main" val="552392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14</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2" name="TextBox 21"/>
          <p:cNvSpPr txBox="1"/>
          <p:nvPr/>
        </p:nvSpPr>
        <p:spPr>
          <a:xfrm>
            <a:off x="1717247" y="557026"/>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Explanation of trip event </a:t>
            </a:r>
          </a:p>
        </p:txBody>
      </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Picture 23">
            <a:extLst>
              <a:ext uri="{FF2B5EF4-FFF2-40B4-BE49-F238E27FC236}">
                <a16:creationId xmlns:a16="http://schemas.microsoft.com/office/drawing/2014/main" id="{51E590E1-0D66-414E-8D1A-08BFC60FF2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52698" y="1977236"/>
            <a:ext cx="3668278" cy="1993629"/>
          </a:xfrm>
          <a:prstGeom prst="rect">
            <a:avLst/>
          </a:prstGeom>
        </p:spPr>
      </p:pic>
      <p:sp>
        <p:nvSpPr>
          <p:cNvPr id="4" name="Content Placeholder 3">
            <a:extLst>
              <a:ext uri="{FF2B5EF4-FFF2-40B4-BE49-F238E27FC236}">
                <a16:creationId xmlns:a16="http://schemas.microsoft.com/office/drawing/2014/main" id="{A5213B67-FFAC-4C32-8A99-04A7704C70E1}"/>
              </a:ext>
            </a:extLst>
          </p:cNvPr>
          <p:cNvSpPr>
            <a:spLocks noGrp="1"/>
          </p:cNvSpPr>
          <p:nvPr>
            <p:ph idx="1"/>
          </p:nvPr>
        </p:nvSpPr>
        <p:spPr>
          <a:xfrm>
            <a:off x="628650" y="1464668"/>
            <a:ext cx="5225740" cy="4351338"/>
          </a:xfrm>
        </p:spPr>
        <p:txBody>
          <a:bodyPr>
            <a:normAutofit/>
          </a:bodyPr>
          <a:lstStyle/>
          <a:p>
            <a:r>
              <a:rPr lang="en-US" sz="2400" dirty="0"/>
              <a:t>Series Capacitor bank is compensating 100% of line length </a:t>
            </a:r>
          </a:p>
          <a:p>
            <a:r>
              <a:rPr lang="en-US" sz="2400" dirty="0"/>
              <a:t>The bank stays online during and after clearing the fault (design decision by TSO)</a:t>
            </a:r>
          </a:p>
          <a:p>
            <a:r>
              <a:rPr lang="en-US" sz="2400" dirty="0"/>
              <a:t>During fault, capacitor charges </a:t>
            </a:r>
          </a:p>
          <a:p>
            <a:r>
              <a:rPr lang="en-US" sz="2400" dirty="0"/>
              <a:t>After fault, the voltage changes abruptly causing enormous reactive power to be release to the project </a:t>
            </a:r>
          </a:p>
        </p:txBody>
      </p:sp>
    </p:spTree>
    <p:extLst>
      <p:ext uri="{BB962C8B-B14F-4D97-AF65-F5344CB8AC3E}">
        <p14:creationId xmlns:p14="http://schemas.microsoft.com/office/powerpoint/2010/main" val="3267255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 name="Content Placeholder 3">
            <a:extLst>
              <a:ext uri="{FF2B5EF4-FFF2-40B4-BE49-F238E27FC236}">
                <a16:creationId xmlns:a16="http://schemas.microsoft.com/office/drawing/2014/main" id="{A5213B67-FFAC-4C32-8A99-04A7704C70E1}"/>
              </a:ext>
            </a:extLst>
          </p:cNvPr>
          <p:cNvSpPr>
            <a:spLocks noGrp="1"/>
          </p:cNvSpPr>
          <p:nvPr>
            <p:ph idx="1"/>
          </p:nvPr>
        </p:nvSpPr>
        <p:spPr>
          <a:xfrm>
            <a:off x="628650" y="1464668"/>
            <a:ext cx="7886700" cy="4351338"/>
          </a:xfrm>
        </p:spPr>
        <p:txBody>
          <a:bodyPr>
            <a:normAutofit/>
          </a:bodyPr>
          <a:lstStyle/>
          <a:p>
            <a:r>
              <a:rPr lang="en-US" sz="2400" dirty="0"/>
              <a:t>Short Circuit series capacitor bank during fault (rejected by TSO due to technical reasons)</a:t>
            </a:r>
          </a:p>
          <a:p>
            <a:r>
              <a:rPr lang="en-US" sz="2400" dirty="0"/>
              <a:t>Obtain a waiver for the project to trip during fault (granted by ERCOT)</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15</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2" name="TextBox 21"/>
          <p:cNvSpPr txBox="1"/>
          <p:nvPr/>
        </p:nvSpPr>
        <p:spPr>
          <a:xfrm>
            <a:off x="1717247" y="557026"/>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Recommendations	</a:t>
            </a:r>
          </a:p>
        </p:txBody>
      </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720853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 name="Content Placeholder 3">
            <a:extLst>
              <a:ext uri="{FF2B5EF4-FFF2-40B4-BE49-F238E27FC236}">
                <a16:creationId xmlns:a16="http://schemas.microsoft.com/office/drawing/2014/main" id="{A5213B67-FFAC-4C32-8A99-04A7704C70E1}"/>
              </a:ext>
            </a:extLst>
          </p:cNvPr>
          <p:cNvSpPr>
            <a:spLocks noGrp="1"/>
          </p:cNvSpPr>
          <p:nvPr>
            <p:ph idx="1"/>
          </p:nvPr>
        </p:nvSpPr>
        <p:spPr>
          <a:xfrm>
            <a:off x="628650" y="1464668"/>
            <a:ext cx="7886700" cy="4351338"/>
          </a:xfrm>
        </p:spPr>
        <p:txBody>
          <a:bodyPr>
            <a:normAutofit/>
          </a:bodyPr>
          <a:lstStyle/>
          <a:p>
            <a:pPr marL="0" indent="0" algn="ctr">
              <a:buNone/>
            </a:pPr>
            <a:r>
              <a:rPr lang="en-US" sz="2400" dirty="0"/>
              <a:t>Questions?</a:t>
            </a:r>
          </a:p>
          <a:p>
            <a:pPr marL="0" indent="0" algn="ctr">
              <a:buNone/>
            </a:pPr>
            <a:endParaRPr lang="en-US" sz="2400" dirty="0"/>
          </a:p>
          <a:p>
            <a:pPr marL="0" indent="0" algn="ctr">
              <a:buNone/>
            </a:pPr>
            <a:endParaRPr lang="en-US" sz="2400" dirty="0"/>
          </a:p>
          <a:p>
            <a:pPr marL="0" indent="0" algn="ctr">
              <a:buNone/>
            </a:pPr>
            <a:r>
              <a:rPr lang="en-US" sz="2400" dirty="0"/>
              <a:t>Thanks you!</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16</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295436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2</a:t>
            </a:fld>
            <a:endParaRPr lang="es-VE" sz="1400" b="1" dirty="0">
              <a:solidFill>
                <a:schemeClr val="bg1"/>
              </a:solidFill>
              <a:latin typeface="Century Gothic" panose="020B0502020202020204" pitchFamily="34" charset="0"/>
            </a:endParaRPr>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grpSp>
        <p:nvGrpSpPr>
          <p:cNvPr id="38" name="Grupo 6"/>
          <p:cNvGrpSpPr/>
          <p:nvPr/>
        </p:nvGrpSpPr>
        <p:grpSpPr>
          <a:xfrm>
            <a:off x="550770" y="387028"/>
            <a:ext cx="7886464" cy="727823"/>
            <a:chOff x="191416" y="883570"/>
            <a:chExt cx="8798100" cy="781784"/>
          </a:xfrm>
        </p:grpSpPr>
        <p:sp>
          <p:nvSpPr>
            <p:cNvPr id="39"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40"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42" name="TextBox 21"/>
          <p:cNvSpPr txBox="1"/>
          <p:nvPr/>
        </p:nvSpPr>
        <p:spPr>
          <a:xfrm>
            <a:off x="1717247" y="557026"/>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OUTLINE</a:t>
            </a:r>
          </a:p>
        </p:txBody>
      </p:sp>
      <p:sp>
        <p:nvSpPr>
          <p:cNvPr id="49"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Picture 23">
            <a:extLst>
              <a:ext uri="{FF2B5EF4-FFF2-40B4-BE49-F238E27FC236}">
                <a16:creationId xmlns:a16="http://schemas.microsoft.com/office/drawing/2014/main" id="{946A235A-1007-46AF-859C-9AB396AD39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84888" y="1620075"/>
            <a:ext cx="3959112" cy="2949817"/>
          </a:xfrm>
          <a:prstGeom prst="rect">
            <a:avLst/>
          </a:prstGeom>
        </p:spPr>
      </p:pic>
      <p:sp>
        <p:nvSpPr>
          <p:cNvPr id="33" name="Content Placeholder 2">
            <a:extLst>
              <a:ext uri="{FF2B5EF4-FFF2-40B4-BE49-F238E27FC236}">
                <a16:creationId xmlns:a16="http://schemas.microsoft.com/office/drawing/2014/main" id="{0B1181B5-3ED3-46CB-9079-577CFA58D783}"/>
              </a:ext>
            </a:extLst>
          </p:cNvPr>
          <p:cNvSpPr>
            <a:spLocks noGrp="1"/>
          </p:cNvSpPr>
          <p:nvPr>
            <p:ph idx="1"/>
          </p:nvPr>
        </p:nvSpPr>
        <p:spPr>
          <a:xfrm>
            <a:off x="801817" y="1515179"/>
            <a:ext cx="4617676" cy="4255978"/>
          </a:xfrm>
        </p:spPr>
        <p:txBody>
          <a:bodyPr>
            <a:normAutofit/>
          </a:bodyPr>
          <a:lstStyle/>
          <a:p>
            <a:r>
              <a:rPr lang="en-US" sz="2400" dirty="0"/>
              <a:t>A subsynchrnous oscillations study for a wind project in ERCOT</a:t>
            </a:r>
          </a:p>
          <a:p>
            <a:r>
              <a:rPr lang="en-US" sz="2400" dirty="0"/>
              <a:t>The project is located next to large series capacitor banks that compensate 100% of line length</a:t>
            </a:r>
          </a:p>
          <a:p>
            <a:r>
              <a:rPr lang="en-US" sz="2400" dirty="0"/>
              <a:t>A fault nearby would cause the project to go offline</a:t>
            </a:r>
          </a:p>
          <a:p>
            <a:r>
              <a:rPr lang="en-US" sz="2400" dirty="0"/>
              <a:t>Investigations showed that the trip is not due to SSO but due to the proximity to series capacitor banks</a:t>
            </a:r>
          </a:p>
        </p:txBody>
      </p:sp>
    </p:spTree>
    <p:extLst>
      <p:ext uri="{BB962C8B-B14F-4D97-AF65-F5344CB8AC3E}">
        <p14:creationId xmlns:p14="http://schemas.microsoft.com/office/powerpoint/2010/main" val="963923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 name="Content Placeholder 3">
            <a:extLst>
              <a:ext uri="{FF2B5EF4-FFF2-40B4-BE49-F238E27FC236}">
                <a16:creationId xmlns:a16="http://schemas.microsoft.com/office/drawing/2014/main" id="{A5213B67-FFAC-4C32-8A99-04A7704C70E1}"/>
              </a:ext>
            </a:extLst>
          </p:cNvPr>
          <p:cNvSpPr>
            <a:spLocks noGrp="1"/>
          </p:cNvSpPr>
          <p:nvPr>
            <p:ph idx="1"/>
          </p:nvPr>
        </p:nvSpPr>
        <p:spPr>
          <a:xfrm>
            <a:off x="628650" y="1464668"/>
            <a:ext cx="7886700" cy="4351338"/>
          </a:xfrm>
        </p:spPr>
        <p:txBody>
          <a:bodyPr>
            <a:normAutofit/>
          </a:bodyPr>
          <a:lstStyle/>
          <a:p>
            <a:r>
              <a:rPr lang="en-US" sz="2400" dirty="0"/>
              <a:t>A frequency scan analysis</a:t>
            </a:r>
          </a:p>
          <a:p>
            <a:r>
              <a:rPr lang="en-US" sz="2400" dirty="0"/>
              <a:t>A detailed electromagnetic transient (EMT) study</a:t>
            </a:r>
          </a:p>
          <a:p>
            <a:r>
              <a:rPr lang="en-US" sz="2400" dirty="0"/>
              <a:t>Investigations of the trip of wind farm</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3</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2" name="TextBox 21"/>
          <p:cNvSpPr txBox="1"/>
          <p:nvPr/>
        </p:nvSpPr>
        <p:spPr>
          <a:xfrm>
            <a:off x="1717247" y="557026"/>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Contents</a:t>
            </a:r>
          </a:p>
        </p:txBody>
      </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437523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 name="Content Placeholder 3">
            <a:extLst>
              <a:ext uri="{FF2B5EF4-FFF2-40B4-BE49-F238E27FC236}">
                <a16:creationId xmlns:a16="http://schemas.microsoft.com/office/drawing/2014/main" id="{A5213B67-FFAC-4C32-8A99-04A7704C70E1}"/>
              </a:ext>
            </a:extLst>
          </p:cNvPr>
          <p:cNvSpPr>
            <a:spLocks noGrp="1"/>
          </p:cNvSpPr>
          <p:nvPr>
            <p:ph idx="1"/>
          </p:nvPr>
        </p:nvSpPr>
        <p:spPr>
          <a:xfrm>
            <a:off x="628650" y="1464668"/>
            <a:ext cx="7886700" cy="4351338"/>
          </a:xfrm>
        </p:spPr>
        <p:txBody>
          <a:bodyPr>
            <a:normAutofit/>
          </a:bodyPr>
          <a:lstStyle/>
          <a:p>
            <a:r>
              <a:rPr lang="en-US" sz="2400" dirty="0"/>
              <a:t>SSO has become a concern to ISOs and TSOs since the two incidents of shaft damage experienced at the Mohave generating station </a:t>
            </a:r>
          </a:p>
          <a:p>
            <a:r>
              <a:rPr lang="en-US" sz="2400" dirty="0"/>
              <a:t>The subject has received renewed attention due to the incident that occurred in Texas in 2009 which revealed that inverter based generation can also be affected by SSO</a:t>
            </a:r>
          </a:p>
          <a:p>
            <a:r>
              <a:rPr lang="en-US" sz="2400" dirty="0"/>
              <a:t>ERCOT requires an SSO study before project energization </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4</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2" name="TextBox 21"/>
          <p:cNvSpPr txBox="1"/>
          <p:nvPr/>
        </p:nvSpPr>
        <p:spPr>
          <a:xfrm>
            <a:off x="1717247" y="557026"/>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Introduction</a:t>
            </a:r>
          </a:p>
        </p:txBody>
      </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43225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 name="Content Placeholder 3">
            <a:extLst>
              <a:ext uri="{FF2B5EF4-FFF2-40B4-BE49-F238E27FC236}">
                <a16:creationId xmlns:a16="http://schemas.microsoft.com/office/drawing/2014/main" id="{A5213B67-FFAC-4C32-8A99-04A7704C70E1}"/>
              </a:ext>
            </a:extLst>
          </p:cNvPr>
          <p:cNvSpPr>
            <a:spLocks noGrp="1"/>
          </p:cNvSpPr>
          <p:nvPr>
            <p:ph idx="1"/>
          </p:nvPr>
        </p:nvSpPr>
        <p:spPr>
          <a:xfrm>
            <a:off x="628650" y="1464668"/>
            <a:ext cx="7886700" cy="4351338"/>
          </a:xfrm>
        </p:spPr>
        <p:txBody>
          <a:bodyPr>
            <a:normAutofit/>
          </a:bodyPr>
          <a:lstStyle/>
          <a:p>
            <a:r>
              <a:rPr lang="en-US" sz="2400" dirty="0"/>
              <a:t>Done for screening purposes</a:t>
            </a:r>
          </a:p>
          <a:p>
            <a:r>
              <a:rPr lang="en-US" sz="2400" dirty="0"/>
              <a:t>The purpose of the scan is to reduce the number of cases needed for detailed EMT analysis</a:t>
            </a:r>
          </a:p>
          <a:p>
            <a:r>
              <a:rPr lang="en-US" sz="2400" dirty="0"/>
              <a:t>A grid side scan and a project side scan under different operating conditions are done </a:t>
            </a:r>
          </a:p>
          <a:p>
            <a:r>
              <a:rPr lang="en-US" sz="2400" dirty="0"/>
              <a:t>Both the grid side and the project side scans are combined to assess the amount of damping resistance available when the reactance crosses zero </a:t>
            </a:r>
          </a:p>
          <a:p>
            <a:endParaRPr lang="en-US" sz="2400" dirty="0"/>
          </a:p>
          <a:p>
            <a:endParaRPr lang="en-US" sz="2400" dirty="0"/>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5</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2" name="TextBox 21"/>
          <p:cNvSpPr txBox="1"/>
          <p:nvPr/>
        </p:nvSpPr>
        <p:spPr>
          <a:xfrm>
            <a:off x="1717247" y="557026"/>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Frequency Scan Analysis </a:t>
            </a:r>
          </a:p>
        </p:txBody>
      </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599572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 name="Content Placeholder 3">
            <a:extLst>
              <a:ext uri="{FF2B5EF4-FFF2-40B4-BE49-F238E27FC236}">
                <a16:creationId xmlns:a16="http://schemas.microsoft.com/office/drawing/2014/main" id="{A5213B67-FFAC-4C32-8A99-04A7704C70E1}"/>
              </a:ext>
            </a:extLst>
          </p:cNvPr>
          <p:cNvSpPr>
            <a:spLocks noGrp="1"/>
          </p:cNvSpPr>
          <p:nvPr>
            <p:ph idx="1"/>
          </p:nvPr>
        </p:nvSpPr>
        <p:spPr>
          <a:xfrm>
            <a:off x="628650" y="1464668"/>
            <a:ext cx="7886700" cy="4660272"/>
          </a:xfrm>
        </p:spPr>
        <p:txBody>
          <a:bodyPr>
            <a:normAutofit fontScale="92500"/>
          </a:bodyPr>
          <a:lstStyle/>
          <a:p>
            <a:pPr lvl="1"/>
            <a:r>
              <a:rPr lang="en-US" dirty="0"/>
              <a:t>Performed to determine the contingencies, up to N-5, that result in the WP to become near radial or radially connected to the series compensated transmission lines </a:t>
            </a:r>
          </a:p>
          <a:p>
            <a:pPr lvl="1"/>
            <a:r>
              <a:rPr lang="en-US" dirty="0"/>
              <a:t>Used to calculate the equivalent resistance and reactance looking into the transmission network at the project’s POI for different contingency conditions, up to N-5, that may show vulnerability to SSO due to becoming radially connected to series compensation capacitors </a:t>
            </a:r>
          </a:p>
          <a:p>
            <a:pPr lvl="1"/>
            <a:r>
              <a:rPr lang="en-US" dirty="0"/>
              <a:t>Additionally, for each of these contingencies, various combinations of sensitivities were evaluated. These sensitivities are:</a:t>
            </a:r>
          </a:p>
          <a:p>
            <a:pPr lvl="2"/>
            <a:r>
              <a:rPr lang="en-US" dirty="0"/>
              <a:t>The switched shunts are switched ON or OFF </a:t>
            </a:r>
          </a:p>
          <a:p>
            <a:pPr lvl="2"/>
            <a:r>
              <a:rPr lang="en-US" dirty="0"/>
              <a:t>The series capacitor banks are ON or OFF </a:t>
            </a:r>
          </a:p>
          <a:p>
            <a:pPr lvl="2"/>
            <a:r>
              <a:rPr lang="en-US" dirty="0"/>
              <a:t>Various generation levels and wind output in the Panhandle area</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6</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2" name="TextBox 21"/>
          <p:cNvSpPr txBox="1"/>
          <p:nvPr/>
        </p:nvSpPr>
        <p:spPr>
          <a:xfrm>
            <a:off x="1717247" y="557026"/>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Grid side scan</a:t>
            </a:r>
          </a:p>
        </p:txBody>
      </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606796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 name="Content Placeholder 3">
            <a:extLst>
              <a:ext uri="{FF2B5EF4-FFF2-40B4-BE49-F238E27FC236}">
                <a16:creationId xmlns:a16="http://schemas.microsoft.com/office/drawing/2014/main" id="{A5213B67-FFAC-4C32-8A99-04A7704C70E1}"/>
              </a:ext>
            </a:extLst>
          </p:cNvPr>
          <p:cNvSpPr>
            <a:spLocks noGrp="1"/>
          </p:cNvSpPr>
          <p:nvPr>
            <p:ph idx="1"/>
          </p:nvPr>
        </p:nvSpPr>
        <p:spPr>
          <a:xfrm>
            <a:off x="628650" y="1464668"/>
            <a:ext cx="7886700" cy="476032"/>
          </a:xfrm>
        </p:spPr>
        <p:txBody>
          <a:bodyPr>
            <a:normAutofit/>
          </a:bodyPr>
          <a:lstStyle/>
          <a:p>
            <a:r>
              <a:rPr lang="en-US" sz="2400" dirty="0"/>
              <a:t>A total of 350 scans have been performed </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7</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2" name="TextBox 21"/>
          <p:cNvSpPr txBox="1"/>
          <p:nvPr/>
        </p:nvSpPr>
        <p:spPr>
          <a:xfrm>
            <a:off x="1717247" y="557026"/>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Grid side scan</a:t>
            </a:r>
          </a:p>
        </p:txBody>
      </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Picture 23">
            <a:extLst>
              <a:ext uri="{FF2B5EF4-FFF2-40B4-BE49-F238E27FC236}">
                <a16:creationId xmlns:a16="http://schemas.microsoft.com/office/drawing/2014/main" id="{8D968002-E32F-4B2C-806E-F515703D77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2816" y="2087554"/>
            <a:ext cx="4494585" cy="3112685"/>
          </a:xfrm>
          <a:prstGeom prst="rect">
            <a:avLst/>
          </a:prstGeom>
        </p:spPr>
      </p:pic>
      <p:pic>
        <p:nvPicPr>
          <p:cNvPr id="26" name="Picture 25">
            <a:extLst>
              <a:ext uri="{FF2B5EF4-FFF2-40B4-BE49-F238E27FC236}">
                <a16:creationId xmlns:a16="http://schemas.microsoft.com/office/drawing/2014/main" id="{B673EE48-760C-4CB8-817A-C0EC0CDD87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1465" y="1957663"/>
            <a:ext cx="3900903" cy="3036467"/>
          </a:xfrm>
          <a:prstGeom prst="rect">
            <a:avLst/>
          </a:prstGeom>
        </p:spPr>
      </p:pic>
      <p:sp>
        <p:nvSpPr>
          <p:cNvPr id="27" name="TextBox 26">
            <a:extLst>
              <a:ext uri="{FF2B5EF4-FFF2-40B4-BE49-F238E27FC236}">
                <a16:creationId xmlns:a16="http://schemas.microsoft.com/office/drawing/2014/main" id="{9B0CD1AA-B586-4E77-9BF1-5B155C83EAD9}"/>
              </a:ext>
            </a:extLst>
          </p:cNvPr>
          <p:cNvSpPr txBox="1"/>
          <p:nvPr/>
        </p:nvSpPr>
        <p:spPr>
          <a:xfrm>
            <a:off x="907396" y="5143656"/>
            <a:ext cx="3644267" cy="369332"/>
          </a:xfrm>
          <a:prstGeom prst="rect">
            <a:avLst/>
          </a:prstGeom>
          <a:noFill/>
        </p:spPr>
        <p:txBody>
          <a:bodyPr wrap="none" rtlCol="0">
            <a:spAutoFit/>
          </a:bodyPr>
          <a:lstStyle/>
          <a:p>
            <a:r>
              <a:rPr lang="en-US" dirty="0"/>
              <a:t>Frequency scan with no contingency </a:t>
            </a:r>
          </a:p>
        </p:txBody>
      </p:sp>
      <p:sp>
        <p:nvSpPr>
          <p:cNvPr id="34" name="TextBox 33">
            <a:extLst>
              <a:ext uri="{FF2B5EF4-FFF2-40B4-BE49-F238E27FC236}">
                <a16:creationId xmlns:a16="http://schemas.microsoft.com/office/drawing/2014/main" id="{C9A1F185-641B-48D7-9C3A-AE849E864E29}"/>
              </a:ext>
            </a:extLst>
          </p:cNvPr>
          <p:cNvSpPr txBox="1"/>
          <p:nvPr/>
        </p:nvSpPr>
        <p:spPr>
          <a:xfrm>
            <a:off x="5365308" y="4962721"/>
            <a:ext cx="3778692" cy="646331"/>
          </a:xfrm>
          <a:prstGeom prst="rect">
            <a:avLst/>
          </a:prstGeom>
          <a:noFill/>
        </p:spPr>
        <p:txBody>
          <a:bodyPr wrap="square" rtlCol="0">
            <a:spAutoFit/>
          </a:bodyPr>
          <a:lstStyle/>
          <a:p>
            <a:pPr algn="ctr"/>
            <a:r>
              <a:rPr lang="en-US" dirty="0"/>
              <a:t>Frequency scan under different contingency conditions</a:t>
            </a:r>
          </a:p>
        </p:txBody>
      </p:sp>
    </p:spTree>
    <p:extLst>
      <p:ext uri="{BB962C8B-B14F-4D97-AF65-F5344CB8AC3E}">
        <p14:creationId xmlns:p14="http://schemas.microsoft.com/office/powerpoint/2010/main" val="1250994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 name="Content Placeholder 3">
            <a:extLst>
              <a:ext uri="{FF2B5EF4-FFF2-40B4-BE49-F238E27FC236}">
                <a16:creationId xmlns:a16="http://schemas.microsoft.com/office/drawing/2014/main" id="{A5213B67-FFAC-4C32-8A99-04A7704C70E1}"/>
              </a:ext>
            </a:extLst>
          </p:cNvPr>
          <p:cNvSpPr>
            <a:spLocks noGrp="1"/>
          </p:cNvSpPr>
          <p:nvPr>
            <p:ph idx="1"/>
          </p:nvPr>
        </p:nvSpPr>
        <p:spPr>
          <a:xfrm>
            <a:off x="628650" y="1464668"/>
            <a:ext cx="7958892" cy="4351338"/>
          </a:xfrm>
        </p:spPr>
        <p:txBody>
          <a:bodyPr>
            <a:normAutofit/>
          </a:bodyPr>
          <a:lstStyle/>
          <a:p>
            <a:pPr lvl="1"/>
            <a:r>
              <a:rPr lang="en-US" dirty="0"/>
              <a:t>This frequency scan looked into the WP from the POI and included the wind turbines, the most recent collection system design and layout as well as the current main power transformer and pad mount transformers</a:t>
            </a:r>
          </a:p>
          <a:p>
            <a:pPr lvl="1"/>
            <a:r>
              <a:rPr lang="en-US" dirty="0"/>
              <a:t>The results from the project frequency scan show that the reactance of the project is positive for all frequencies under study </a:t>
            </a:r>
          </a:p>
          <a:p>
            <a:pPr lvl="1"/>
            <a:r>
              <a:rPr lang="en-US" dirty="0"/>
              <a:t>Various sensitivities were evaluated. These sensitivities are:</a:t>
            </a:r>
          </a:p>
          <a:p>
            <a:pPr lvl="2"/>
            <a:r>
              <a:rPr lang="en-US" dirty="0"/>
              <a:t>The series compensation option turned ON or OFF</a:t>
            </a:r>
          </a:p>
          <a:p>
            <a:pPr lvl="2"/>
            <a:r>
              <a:rPr lang="en-US" dirty="0"/>
              <a:t>The wind generation of the project</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8</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2" name="TextBox 21"/>
          <p:cNvSpPr txBox="1"/>
          <p:nvPr/>
        </p:nvSpPr>
        <p:spPr>
          <a:xfrm>
            <a:off x="1717247" y="557026"/>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Project side frequency scan </a:t>
            </a:r>
          </a:p>
        </p:txBody>
      </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865112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 y="0"/>
            <a:ext cx="9144001" cy="6721476"/>
            <a:chOff x="-1" y="0"/>
            <a:chExt cx="9144001" cy="6721476"/>
          </a:xfrm>
        </p:grpSpPr>
        <p:pic>
          <p:nvPicPr>
            <p:cNvPr id="21" name="Imagen 20"/>
            <p:cNvPicPr>
              <a:picLocks noChangeAspect="1"/>
            </p:cNvPicPr>
            <p:nvPr/>
          </p:nvPicPr>
          <p:blipFill rotWithShape="1">
            <a:blip r:embed="rId3" cstate="print"/>
            <a:srcRect l="7308" t="32636" r="13587" b="16333"/>
            <a:stretch/>
          </p:blipFill>
          <p:spPr>
            <a:xfrm>
              <a:off x="-1" y="0"/>
              <a:ext cx="3609049" cy="1553672"/>
            </a:xfrm>
            <a:prstGeom prst="rect">
              <a:avLst/>
            </a:prstGeom>
          </p:spPr>
        </p:pic>
        <p:pic>
          <p:nvPicPr>
            <p:cNvPr id="23" name="Imagen 22"/>
            <p:cNvPicPr>
              <a:picLocks noChangeAspect="1"/>
            </p:cNvPicPr>
            <p:nvPr/>
          </p:nvPicPr>
          <p:blipFill>
            <a:blip r:embed="rId4" cstate="print"/>
            <a:stretch>
              <a:fillRect/>
            </a:stretch>
          </p:blipFill>
          <p:spPr>
            <a:xfrm rot="10800000">
              <a:off x="4228971" y="3441597"/>
              <a:ext cx="4915029" cy="3279879"/>
            </a:xfrm>
            <a:prstGeom prst="rect">
              <a:avLst/>
            </a:prstGeom>
          </p:spPr>
        </p:pic>
      </p:grpSp>
      <p:sp>
        <p:nvSpPr>
          <p:cNvPr id="51" name="Rectángulo 11"/>
          <p:cNvSpPr/>
          <p:nvPr/>
        </p:nvSpPr>
        <p:spPr>
          <a:xfrm>
            <a:off x="0" y="6721476"/>
            <a:ext cx="9144000" cy="136524"/>
          </a:xfrm>
          <a:prstGeom prst="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nvGrpSpPr>
          <p:cNvPr id="52" name="Grupo 4"/>
          <p:cNvGrpSpPr/>
          <p:nvPr/>
        </p:nvGrpSpPr>
        <p:grpSpPr>
          <a:xfrm>
            <a:off x="8282239" y="5986274"/>
            <a:ext cx="874118" cy="338146"/>
            <a:chOff x="8269883" y="6119624"/>
            <a:chExt cx="874118" cy="338146"/>
          </a:xfrm>
          <a:solidFill>
            <a:srgbClr val="6087C1"/>
          </a:solidFill>
        </p:grpSpPr>
        <p:sp>
          <p:nvSpPr>
            <p:cNvPr id="53" name="Rectángulo redondeado 17"/>
            <p:cNvSpPr/>
            <p:nvPr/>
          </p:nvSpPr>
          <p:spPr>
            <a:xfrm rot="16200000">
              <a:off x="8768246" y="5979553"/>
              <a:ext cx="118631" cy="632878"/>
            </a:xfrm>
            <a:prstGeom prst="roundRect">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54" name="Elipse 1"/>
            <p:cNvSpPr/>
            <p:nvPr/>
          </p:nvSpPr>
          <p:spPr>
            <a:xfrm>
              <a:off x="8269883" y="6119624"/>
              <a:ext cx="338146" cy="338146"/>
            </a:xfrm>
            <a:prstGeom prst="ellipse">
              <a:avLst/>
            </a:prstGeom>
            <a:solidFill>
              <a:srgbClr val="608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grpSp>
      <p:sp>
        <p:nvSpPr>
          <p:cNvPr id="22" name="TextBox 21"/>
          <p:cNvSpPr txBox="1"/>
          <p:nvPr/>
        </p:nvSpPr>
        <p:spPr>
          <a:xfrm>
            <a:off x="2927473" y="100641"/>
            <a:ext cx="3815188" cy="769441"/>
          </a:xfrm>
          <a:prstGeom prst="rect">
            <a:avLst/>
          </a:prstGeom>
          <a:noFill/>
        </p:spPr>
        <p:txBody>
          <a:bodyPr wrap="square" rtlCol="0">
            <a:spAutoFit/>
          </a:bodyPr>
          <a:lstStyle/>
          <a:p>
            <a:pPr algn="ctr"/>
            <a:r>
              <a:rPr lang="es-VE" sz="4400" spc="600" dirty="0">
                <a:solidFill>
                  <a:schemeClr val="bg1"/>
                </a:solidFill>
                <a:latin typeface="Century Gothic" panose="020B0502020202020204" pitchFamily="34" charset="0"/>
              </a:rPr>
              <a:t>TITLE</a:t>
            </a:r>
          </a:p>
        </p:txBody>
      </p:sp>
      <p:sp>
        <p:nvSpPr>
          <p:cNvPr id="10" name="TextBox 9"/>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sp>
        <p:nvSpPr>
          <p:cNvPr id="41" name="Marcador de número de diapositiva 3"/>
          <p:cNvSpPr>
            <a:spLocks noGrp="1"/>
          </p:cNvSpPr>
          <p:nvPr>
            <p:ph type="sldNum" sz="quarter" idx="12"/>
          </p:nvPr>
        </p:nvSpPr>
        <p:spPr>
          <a:xfrm>
            <a:off x="6530142" y="5959305"/>
            <a:ext cx="2057400" cy="365125"/>
          </a:xfrm>
        </p:spPr>
        <p:txBody>
          <a:bodyPr/>
          <a:lstStyle/>
          <a:p>
            <a:fld id="{F3D4D88B-789D-497A-856E-E5C4213CBEC1}" type="slidenum">
              <a:rPr lang="es-VE" sz="1400" b="1" smtClean="0">
                <a:solidFill>
                  <a:schemeClr val="bg1"/>
                </a:solidFill>
                <a:latin typeface="Century Gothic" panose="020B0502020202020204" pitchFamily="34" charset="0"/>
              </a:rPr>
              <a:pPr/>
              <a:t>9</a:t>
            </a:fld>
            <a:endParaRPr lang="es-VE" sz="1400" b="1" dirty="0">
              <a:solidFill>
                <a:schemeClr val="bg1"/>
              </a:solidFill>
              <a:latin typeface="Century Gothic" panose="020B0502020202020204" pitchFamily="34" charset="0"/>
            </a:endParaRPr>
          </a:p>
        </p:txBody>
      </p:sp>
      <p:sp>
        <p:nvSpPr>
          <p:cNvPr id="42" name="TextBox 21"/>
          <p:cNvSpPr txBox="1"/>
          <p:nvPr/>
        </p:nvSpPr>
        <p:spPr>
          <a:xfrm>
            <a:off x="1858944" y="493430"/>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COMPANY PROFILE</a:t>
            </a:r>
          </a:p>
        </p:txBody>
      </p:sp>
      <p:sp>
        <p:nvSpPr>
          <p:cNvPr id="45" name="44 Rectángulo"/>
          <p:cNvSpPr/>
          <p:nvPr/>
        </p:nvSpPr>
        <p:spPr>
          <a:xfrm>
            <a:off x="827297" y="791019"/>
            <a:ext cx="1121238" cy="10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2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3" y="6015283"/>
            <a:ext cx="2153037" cy="462067"/>
          </a:xfrm>
          <a:prstGeom prst="rect">
            <a:avLst/>
          </a:prstGeom>
        </p:spPr>
      </p:pic>
      <p:sp>
        <p:nvSpPr>
          <p:cNvPr id="25" name="TextBox 24"/>
          <p:cNvSpPr txBox="1"/>
          <p:nvPr/>
        </p:nvSpPr>
        <p:spPr>
          <a:xfrm>
            <a:off x="4646809" y="427209"/>
            <a:ext cx="3815188" cy="461665"/>
          </a:xfrm>
          <a:prstGeom prst="rect">
            <a:avLst/>
          </a:prstGeom>
          <a:noFill/>
        </p:spPr>
        <p:txBody>
          <a:bodyPr wrap="square" rtlCol="0">
            <a:spAutoFit/>
          </a:bodyPr>
          <a:lstStyle/>
          <a:p>
            <a:pPr algn="r"/>
            <a:r>
              <a:rPr lang="es-VE" sz="2400" spc="600" dirty="0">
                <a:solidFill>
                  <a:schemeClr val="bg1"/>
                </a:solidFill>
                <a:latin typeface="Century Gothic" panose="020B0502020202020204" pitchFamily="34" charset="0"/>
              </a:rPr>
              <a:t>TITLE</a:t>
            </a:r>
          </a:p>
        </p:txBody>
      </p:sp>
      <p:grpSp>
        <p:nvGrpSpPr>
          <p:cNvPr id="28" name="Grupo 6"/>
          <p:cNvGrpSpPr/>
          <p:nvPr/>
        </p:nvGrpSpPr>
        <p:grpSpPr>
          <a:xfrm>
            <a:off x="550770" y="387028"/>
            <a:ext cx="7886464" cy="727823"/>
            <a:chOff x="191416" y="883570"/>
            <a:chExt cx="8798100" cy="781784"/>
          </a:xfrm>
        </p:grpSpPr>
        <p:sp>
          <p:nvSpPr>
            <p:cNvPr id="30" name="Rectangle: Rounded Corners 1"/>
            <p:cNvSpPr/>
            <p:nvPr/>
          </p:nvSpPr>
          <p:spPr>
            <a:xfrm>
              <a:off x="235176" y="883570"/>
              <a:ext cx="8754340" cy="781784"/>
            </a:xfrm>
            <a:prstGeom prst="roundRect">
              <a:avLst>
                <a:gd name="adj" fmla="val 50000"/>
              </a:avLst>
            </a:prstGeom>
            <a:solidFill>
              <a:srgbClr val="5A90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dirty="0"/>
            </a:p>
          </p:txBody>
        </p:sp>
        <p:pic>
          <p:nvPicPr>
            <p:cNvPr id="31"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91416" y="883570"/>
              <a:ext cx="788076" cy="781784"/>
            </a:xfrm>
            <a:prstGeom prst="flowChartDelay">
              <a:avLst/>
            </a:prstGeom>
          </p:spPr>
        </p:pic>
      </p:grpSp>
      <p:sp>
        <p:nvSpPr>
          <p:cNvPr id="32" name="TextBox 21"/>
          <p:cNvSpPr txBox="1"/>
          <p:nvPr/>
        </p:nvSpPr>
        <p:spPr>
          <a:xfrm>
            <a:off x="1717247" y="557026"/>
            <a:ext cx="5862655" cy="400110"/>
          </a:xfrm>
          <a:prstGeom prst="rect">
            <a:avLst/>
          </a:prstGeom>
          <a:noFill/>
        </p:spPr>
        <p:txBody>
          <a:bodyPr wrap="square" rtlCol="0">
            <a:spAutoFit/>
          </a:bodyPr>
          <a:lstStyle/>
          <a:p>
            <a:r>
              <a:rPr lang="en-US" sz="2000" spc="600" dirty="0">
                <a:solidFill>
                  <a:schemeClr val="bg1"/>
                </a:solidFill>
                <a:latin typeface="Century Gothic" panose="020B0502020202020204" pitchFamily="34" charset="0"/>
              </a:rPr>
              <a:t>Project side frequency scan </a:t>
            </a:r>
          </a:p>
        </p:txBody>
      </p:sp>
      <p:sp>
        <p:nvSpPr>
          <p:cNvPr id="33" name="44 Rectángulo"/>
          <p:cNvSpPr/>
          <p:nvPr/>
        </p:nvSpPr>
        <p:spPr>
          <a:xfrm rot="5400000">
            <a:off x="872657" y="751556"/>
            <a:ext cx="7938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Content Placeholder 5">
            <a:extLst>
              <a:ext uri="{FF2B5EF4-FFF2-40B4-BE49-F238E27FC236}">
                <a16:creationId xmlns:a16="http://schemas.microsoft.com/office/drawing/2014/main" id="{832BF6AB-8DDB-4CD7-9E15-D0A308ED9C6B}"/>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103083" y="1645380"/>
            <a:ext cx="4278330" cy="2235038"/>
          </a:xfrm>
        </p:spPr>
      </p:pic>
      <p:sp>
        <p:nvSpPr>
          <p:cNvPr id="26" name="TextBox 25">
            <a:extLst>
              <a:ext uri="{FF2B5EF4-FFF2-40B4-BE49-F238E27FC236}">
                <a16:creationId xmlns:a16="http://schemas.microsoft.com/office/drawing/2014/main" id="{F4714E97-933B-4188-AF96-9CDB369B16D2}"/>
              </a:ext>
            </a:extLst>
          </p:cNvPr>
          <p:cNvSpPr txBox="1"/>
          <p:nvPr/>
        </p:nvSpPr>
        <p:spPr>
          <a:xfrm>
            <a:off x="1004474" y="3893178"/>
            <a:ext cx="2723678" cy="646331"/>
          </a:xfrm>
          <a:prstGeom prst="rect">
            <a:avLst/>
          </a:prstGeom>
          <a:noFill/>
        </p:spPr>
        <p:txBody>
          <a:bodyPr wrap="square" rtlCol="0">
            <a:spAutoFit/>
          </a:bodyPr>
          <a:lstStyle/>
          <a:p>
            <a:pPr algn="ctr"/>
            <a:r>
              <a:rPr lang="en-US" dirty="0"/>
              <a:t>10% output with series compensation OFF</a:t>
            </a:r>
          </a:p>
        </p:txBody>
      </p:sp>
      <p:pic>
        <p:nvPicPr>
          <p:cNvPr id="27" name="Picture 26">
            <a:extLst>
              <a:ext uri="{FF2B5EF4-FFF2-40B4-BE49-F238E27FC236}">
                <a16:creationId xmlns:a16="http://schemas.microsoft.com/office/drawing/2014/main" id="{2CBEF411-3C76-4F13-A781-F77111B642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2429" y="1640554"/>
            <a:ext cx="4457488" cy="2320164"/>
          </a:xfrm>
          <a:prstGeom prst="rect">
            <a:avLst/>
          </a:prstGeom>
        </p:spPr>
      </p:pic>
      <p:sp>
        <p:nvSpPr>
          <p:cNvPr id="34" name="TextBox 33">
            <a:extLst>
              <a:ext uri="{FF2B5EF4-FFF2-40B4-BE49-F238E27FC236}">
                <a16:creationId xmlns:a16="http://schemas.microsoft.com/office/drawing/2014/main" id="{074E7221-C244-42F0-B52C-9223AF464BB2}"/>
              </a:ext>
            </a:extLst>
          </p:cNvPr>
          <p:cNvSpPr txBox="1"/>
          <p:nvPr/>
        </p:nvSpPr>
        <p:spPr>
          <a:xfrm>
            <a:off x="5599627" y="3893178"/>
            <a:ext cx="2682612" cy="646331"/>
          </a:xfrm>
          <a:prstGeom prst="rect">
            <a:avLst/>
          </a:prstGeom>
          <a:noFill/>
        </p:spPr>
        <p:txBody>
          <a:bodyPr wrap="square" rtlCol="0">
            <a:spAutoFit/>
          </a:bodyPr>
          <a:lstStyle/>
          <a:p>
            <a:pPr algn="ctr"/>
            <a:r>
              <a:rPr lang="en-US" dirty="0"/>
              <a:t>10% output with series compensation ON</a:t>
            </a:r>
          </a:p>
        </p:txBody>
      </p:sp>
    </p:spTree>
    <p:extLst>
      <p:ext uri="{BB962C8B-B14F-4D97-AF65-F5344CB8AC3E}">
        <p14:creationId xmlns:p14="http://schemas.microsoft.com/office/powerpoint/2010/main" val="42521662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1925</TotalTime>
  <Words>737</Words>
  <Application>Microsoft Office PowerPoint</Application>
  <PresentationFormat>On-screen Show (4:3)</PresentationFormat>
  <Paragraphs>158</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pkerbage@Kerbage.com</dc:creator>
  <cp:lastModifiedBy>Ahmad Abdullah</cp:lastModifiedBy>
  <cp:revision>156</cp:revision>
  <dcterms:created xsi:type="dcterms:W3CDTF">2017-03-05T16:19:52Z</dcterms:created>
  <dcterms:modified xsi:type="dcterms:W3CDTF">2017-10-03T15:18:04Z</dcterms:modified>
</cp:coreProperties>
</file>